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1" r:id="rId1"/>
  </p:sldMasterIdLst>
  <p:notesMasterIdLst>
    <p:notesMasterId r:id="rId56"/>
  </p:notesMasterIdLst>
  <p:handoutMasterIdLst>
    <p:handoutMasterId r:id="rId57"/>
  </p:handoutMasterIdLst>
  <p:sldIdLst>
    <p:sldId id="302" r:id="rId2"/>
    <p:sldId id="294" r:id="rId3"/>
    <p:sldId id="292" r:id="rId4"/>
    <p:sldId id="304" r:id="rId5"/>
    <p:sldId id="389" r:id="rId6"/>
    <p:sldId id="390" r:id="rId7"/>
    <p:sldId id="439" r:id="rId8"/>
    <p:sldId id="391" r:id="rId9"/>
    <p:sldId id="440" r:id="rId10"/>
    <p:sldId id="441" r:id="rId11"/>
    <p:sldId id="442" r:id="rId12"/>
    <p:sldId id="443" r:id="rId13"/>
    <p:sldId id="444" r:id="rId14"/>
    <p:sldId id="446" r:id="rId15"/>
    <p:sldId id="447" r:id="rId16"/>
    <p:sldId id="448" r:id="rId17"/>
    <p:sldId id="449" r:id="rId18"/>
    <p:sldId id="450" r:id="rId19"/>
    <p:sldId id="451" r:id="rId20"/>
    <p:sldId id="452" r:id="rId21"/>
    <p:sldId id="453" r:id="rId22"/>
    <p:sldId id="454" r:id="rId23"/>
    <p:sldId id="455" r:id="rId24"/>
    <p:sldId id="456" r:id="rId25"/>
    <p:sldId id="457" r:id="rId26"/>
    <p:sldId id="458" r:id="rId27"/>
    <p:sldId id="459" r:id="rId28"/>
    <p:sldId id="460" r:id="rId29"/>
    <p:sldId id="461" r:id="rId30"/>
    <p:sldId id="462" r:id="rId31"/>
    <p:sldId id="463" r:id="rId32"/>
    <p:sldId id="464" r:id="rId33"/>
    <p:sldId id="465" r:id="rId34"/>
    <p:sldId id="466" r:id="rId35"/>
    <p:sldId id="467" r:id="rId36"/>
    <p:sldId id="468" r:id="rId37"/>
    <p:sldId id="469" r:id="rId38"/>
    <p:sldId id="470" r:id="rId39"/>
    <p:sldId id="471" r:id="rId40"/>
    <p:sldId id="472" r:id="rId41"/>
    <p:sldId id="473" r:id="rId42"/>
    <p:sldId id="475" r:id="rId43"/>
    <p:sldId id="476" r:id="rId44"/>
    <p:sldId id="477" r:id="rId45"/>
    <p:sldId id="478" r:id="rId46"/>
    <p:sldId id="479" r:id="rId47"/>
    <p:sldId id="480" r:id="rId48"/>
    <p:sldId id="481" r:id="rId49"/>
    <p:sldId id="482" r:id="rId50"/>
    <p:sldId id="483" r:id="rId51"/>
    <p:sldId id="484" r:id="rId52"/>
    <p:sldId id="485" r:id="rId53"/>
    <p:sldId id="486" r:id="rId54"/>
    <p:sldId id="387" r:id="rId55"/>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7B1"/>
    <a:srgbClr val="828383"/>
    <a:srgbClr val="005BBB"/>
    <a:srgbClr val="666666"/>
    <a:srgbClr val="4DC3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27"/>
    <p:restoredTop sz="96759"/>
  </p:normalViewPr>
  <p:slideViewPr>
    <p:cSldViewPr snapToGrid="0" snapToObjects="1">
      <p:cViewPr varScale="1">
        <p:scale>
          <a:sx n="123" d="100"/>
          <a:sy n="123" d="100"/>
        </p:scale>
        <p:origin x="528" y="176"/>
      </p:cViewPr>
      <p:guideLst>
        <p:guide orient="horz" pos="2160"/>
        <p:guide pos="3840"/>
      </p:guideLst>
    </p:cSldViewPr>
  </p:slideViewPr>
  <p:outlineViewPr>
    <p:cViewPr>
      <p:scale>
        <a:sx n="33" d="100"/>
        <a:sy n="33" d="100"/>
      </p:scale>
      <p:origin x="0" y="-6064"/>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390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1D33A1-6D17-2C4C-B4C2-C83DB37352CC}" type="datetimeFigureOut">
              <a:rPr lang="en-US" smtClean="0">
                <a:latin typeface="Arial" charset="0"/>
              </a:rPr>
              <a:t>3/8/21</a:t>
            </a:fld>
            <a:endParaRPr lang="en-US" dirty="0">
              <a:latin typeface="Arial"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59171E-5108-1245-8B63-E8B205C9AF87}" type="slidenum">
              <a:rPr lang="en-US" smtClean="0">
                <a:latin typeface="Arial" charset="0"/>
              </a:rPr>
              <a:t>‹#›</a:t>
            </a:fld>
            <a:endParaRPr lang="en-US" dirty="0">
              <a:latin typeface="Arial" charset="0"/>
            </a:endParaRPr>
          </a:p>
        </p:txBody>
      </p:sp>
    </p:spTree>
    <p:extLst>
      <p:ext uri="{BB962C8B-B14F-4D97-AF65-F5344CB8AC3E}">
        <p14:creationId xmlns:p14="http://schemas.microsoft.com/office/powerpoint/2010/main" val="967542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charset="0"/>
              </a:defRPr>
            </a:lvl1pPr>
          </a:lstStyle>
          <a:p>
            <a:fld id="{5B96CA4F-2197-CC40-B4FC-798A937A9DC6}" type="datetimeFigureOut">
              <a:rPr lang="en-US" smtClean="0"/>
              <a:pPr/>
              <a:t>3/8/21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charset="0"/>
              </a:defRPr>
            </a:lvl1pPr>
          </a:lstStyle>
          <a:p>
            <a:fld id="{02322656-8894-1544-92AA-01B3CF5E6182}" type="slidenum">
              <a:rPr lang="en-US" smtClean="0"/>
              <a:pPr/>
              <a:t>‹#›</a:t>
            </a:fld>
            <a:endParaRPr lang="en-US" dirty="0"/>
          </a:p>
        </p:txBody>
      </p:sp>
    </p:spTree>
    <p:extLst>
      <p:ext uri="{BB962C8B-B14F-4D97-AF65-F5344CB8AC3E}">
        <p14:creationId xmlns:p14="http://schemas.microsoft.com/office/powerpoint/2010/main" val="702750498"/>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charset="0"/>
        <a:ea typeface="+mn-ea"/>
        <a:cs typeface="+mn-cs"/>
      </a:defRPr>
    </a:lvl1pPr>
    <a:lvl2pPr marL="609585" algn="l" defTabSz="1219170" rtl="0" eaLnBrk="1" latinLnBrk="0" hangingPunct="1">
      <a:defRPr sz="1600" kern="1200">
        <a:solidFill>
          <a:schemeClr val="tx1"/>
        </a:solidFill>
        <a:latin typeface="Arial" charset="0"/>
        <a:ea typeface="+mn-ea"/>
        <a:cs typeface="+mn-cs"/>
      </a:defRPr>
    </a:lvl2pPr>
    <a:lvl3pPr marL="1219170" algn="l" defTabSz="1219170" rtl="0" eaLnBrk="1" latinLnBrk="0" hangingPunct="1">
      <a:defRPr sz="1600" kern="1200">
        <a:solidFill>
          <a:schemeClr val="tx1"/>
        </a:solidFill>
        <a:latin typeface="Arial" charset="0"/>
        <a:ea typeface="+mn-ea"/>
        <a:cs typeface="+mn-cs"/>
      </a:defRPr>
    </a:lvl3pPr>
    <a:lvl4pPr marL="1828754" algn="l" defTabSz="1219170" rtl="0" eaLnBrk="1" latinLnBrk="0" hangingPunct="1">
      <a:defRPr sz="1600" kern="1200">
        <a:solidFill>
          <a:schemeClr val="tx1"/>
        </a:solidFill>
        <a:latin typeface="Arial" charset="0"/>
        <a:ea typeface="+mn-ea"/>
        <a:cs typeface="+mn-cs"/>
      </a:defRPr>
    </a:lvl4pPr>
    <a:lvl5pPr marL="2438339" algn="l" defTabSz="1219170" rtl="0" eaLnBrk="1" latinLnBrk="0" hangingPunct="1">
      <a:defRPr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a:t>
            </a:fld>
            <a:endParaRPr lang="en-US" dirty="0"/>
          </a:p>
        </p:txBody>
      </p:sp>
    </p:spTree>
    <p:extLst>
      <p:ext uri="{BB962C8B-B14F-4D97-AF65-F5344CB8AC3E}">
        <p14:creationId xmlns:p14="http://schemas.microsoft.com/office/powerpoint/2010/main" val="225022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11</a:t>
            </a:fld>
            <a:endParaRPr lang="en-US" dirty="0"/>
          </a:p>
        </p:txBody>
      </p:sp>
    </p:spTree>
    <p:extLst>
      <p:ext uri="{BB962C8B-B14F-4D97-AF65-F5344CB8AC3E}">
        <p14:creationId xmlns:p14="http://schemas.microsoft.com/office/powerpoint/2010/main" val="2047383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12</a:t>
            </a:fld>
            <a:endParaRPr lang="en-US" dirty="0"/>
          </a:p>
        </p:txBody>
      </p:sp>
    </p:spTree>
    <p:extLst>
      <p:ext uri="{BB962C8B-B14F-4D97-AF65-F5344CB8AC3E}">
        <p14:creationId xmlns:p14="http://schemas.microsoft.com/office/powerpoint/2010/main" val="1095430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13</a:t>
            </a:fld>
            <a:endParaRPr lang="en-US" dirty="0"/>
          </a:p>
        </p:txBody>
      </p:sp>
    </p:spTree>
    <p:extLst>
      <p:ext uri="{BB962C8B-B14F-4D97-AF65-F5344CB8AC3E}">
        <p14:creationId xmlns:p14="http://schemas.microsoft.com/office/powerpoint/2010/main" val="3532630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14</a:t>
            </a:fld>
            <a:endParaRPr lang="en-US" dirty="0"/>
          </a:p>
        </p:txBody>
      </p:sp>
    </p:spTree>
    <p:extLst>
      <p:ext uri="{BB962C8B-B14F-4D97-AF65-F5344CB8AC3E}">
        <p14:creationId xmlns:p14="http://schemas.microsoft.com/office/powerpoint/2010/main" val="3280005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It’s unrealistic to believe that every person on a team could work on every task. That’s a lofty goal to have. For example, in domains with intense specialization, like video game development, where a team could have an artist, animator, audio engineer, artificial intelligence (AI) programmer, and tester, it’s unreasonable to assume that everyone can do every job. If I were on a team developing a video game, I could work on the AI and do some testing, but I couldn’t work on the art design (and you wouldn’t want me to!). However, I might be able to help the artists with </a:t>
            </a:r>
            <a:r>
              <a:rPr lang="en-US" sz="2000" dirty="0" err="1"/>
              <a:t>nonartistic</a:t>
            </a:r>
            <a:r>
              <a:rPr lang="en-US" sz="2000" dirty="0"/>
              <a:t> design work such as using Photoshop to convert file formats or create scripts to apply operations on multiple files.</a:t>
            </a:r>
          </a:p>
          <a:p>
            <a:endParaRPr lang="en-US" sz="2000" dirty="0"/>
          </a:p>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15</a:t>
            </a:fld>
            <a:endParaRPr lang="en-US" dirty="0"/>
          </a:p>
        </p:txBody>
      </p:sp>
    </p:spTree>
    <p:extLst>
      <p:ext uri="{BB962C8B-B14F-4D97-AF65-F5344CB8AC3E}">
        <p14:creationId xmlns:p14="http://schemas.microsoft.com/office/powerpoint/2010/main" val="739082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16</a:t>
            </a:fld>
            <a:endParaRPr lang="en-US" dirty="0"/>
          </a:p>
        </p:txBody>
      </p:sp>
    </p:spTree>
    <p:extLst>
      <p:ext uri="{BB962C8B-B14F-4D97-AF65-F5344CB8AC3E}">
        <p14:creationId xmlns:p14="http://schemas.microsoft.com/office/powerpoint/2010/main" val="4036578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17</a:t>
            </a:fld>
            <a:endParaRPr lang="en-US" dirty="0"/>
          </a:p>
        </p:txBody>
      </p:sp>
    </p:spTree>
    <p:extLst>
      <p:ext uri="{BB962C8B-B14F-4D97-AF65-F5344CB8AC3E}">
        <p14:creationId xmlns:p14="http://schemas.microsoft.com/office/powerpoint/2010/main" val="947787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18</a:t>
            </a:fld>
            <a:endParaRPr lang="en-US" dirty="0"/>
          </a:p>
        </p:txBody>
      </p:sp>
    </p:spTree>
    <p:extLst>
      <p:ext uri="{BB962C8B-B14F-4D97-AF65-F5344CB8AC3E}">
        <p14:creationId xmlns:p14="http://schemas.microsoft.com/office/powerpoint/2010/main" val="1194277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19</a:t>
            </a:fld>
            <a:endParaRPr lang="en-US" dirty="0"/>
          </a:p>
        </p:txBody>
      </p:sp>
    </p:spTree>
    <p:extLst>
      <p:ext uri="{BB962C8B-B14F-4D97-AF65-F5344CB8AC3E}">
        <p14:creationId xmlns:p14="http://schemas.microsoft.com/office/powerpoint/2010/main" val="1603124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20</a:t>
            </a:fld>
            <a:endParaRPr lang="en-US" dirty="0"/>
          </a:p>
        </p:txBody>
      </p:sp>
    </p:spTree>
    <p:extLst>
      <p:ext uri="{BB962C8B-B14F-4D97-AF65-F5344CB8AC3E}">
        <p14:creationId xmlns:p14="http://schemas.microsoft.com/office/powerpoint/2010/main" val="24193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a:t>
            </a:fld>
            <a:endParaRPr lang="en-US" dirty="0"/>
          </a:p>
        </p:txBody>
      </p:sp>
    </p:spTree>
    <p:extLst>
      <p:ext uri="{BB962C8B-B14F-4D97-AF65-F5344CB8AC3E}">
        <p14:creationId xmlns:p14="http://schemas.microsoft.com/office/powerpoint/2010/main" val="162218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21</a:t>
            </a:fld>
            <a:endParaRPr lang="en-US" dirty="0"/>
          </a:p>
        </p:txBody>
      </p:sp>
    </p:spTree>
    <p:extLst>
      <p:ext uri="{BB962C8B-B14F-4D97-AF65-F5344CB8AC3E}">
        <p14:creationId xmlns:p14="http://schemas.microsoft.com/office/powerpoint/2010/main" val="283419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22</a:t>
            </a:fld>
            <a:endParaRPr lang="en-US" dirty="0"/>
          </a:p>
        </p:txBody>
      </p:sp>
    </p:spTree>
    <p:extLst>
      <p:ext uri="{BB962C8B-B14F-4D97-AF65-F5344CB8AC3E}">
        <p14:creationId xmlns:p14="http://schemas.microsoft.com/office/powerpoint/2010/main" val="2944817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23</a:t>
            </a:fld>
            <a:endParaRPr lang="en-US" dirty="0"/>
          </a:p>
        </p:txBody>
      </p:sp>
    </p:spTree>
    <p:extLst>
      <p:ext uri="{BB962C8B-B14F-4D97-AF65-F5344CB8AC3E}">
        <p14:creationId xmlns:p14="http://schemas.microsoft.com/office/powerpoint/2010/main" val="2090399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24</a:t>
            </a:fld>
            <a:endParaRPr lang="en-US" dirty="0"/>
          </a:p>
        </p:txBody>
      </p:sp>
    </p:spTree>
    <p:extLst>
      <p:ext uri="{BB962C8B-B14F-4D97-AF65-F5344CB8AC3E}">
        <p14:creationId xmlns:p14="http://schemas.microsoft.com/office/powerpoint/2010/main" val="3639970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25</a:t>
            </a:fld>
            <a:endParaRPr lang="en-US" dirty="0"/>
          </a:p>
        </p:txBody>
      </p:sp>
    </p:spTree>
    <p:extLst>
      <p:ext uri="{BB962C8B-B14F-4D97-AF65-F5344CB8AC3E}">
        <p14:creationId xmlns:p14="http://schemas.microsoft.com/office/powerpoint/2010/main" val="3257096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26</a:t>
            </a:fld>
            <a:endParaRPr lang="en-US" dirty="0"/>
          </a:p>
        </p:txBody>
      </p:sp>
    </p:spTree>
    <p:extLst>
      <p:ext uri="{BB962C8B-B14F-4D97-AF65-F5344CB8AC3E}">
        <p14:creationId xmlns:p14="http://schemas.microsoft.com/office/powerpoint/2010/main" val="2052603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28</a:t>
            </a:fld>
            <a:endParaRPr lang="en-US" dirty="0"/>
          </a:p>
        </p:txBody>
      </p:sp>
    </p:spTree>
    <p:extLst>
      <p:ext uri="{BB962C8B-B14F-4D97-AF65-F5344CB8AC3E}">
        <p14:creationId xmlns:p14="http://schemas.microsoft.com/office/powerpoint/2010/main" val="831119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29</a:t>
            </a:fld>
            <a:endParaRPr lang="en-US" dirty="0"/>
          </a:p>
        </p:txBody>
      </p:sp>
    </p:spTree>
    <p:extLst>
      <p:ext uri="{BB962C8B-B14F-4D97-AF65-F5344CB8AC3E}">
        <p14:creationId xmlns:p14="http://schemas.microsoft.com/office/powerpoint/2010/main" val="296022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In Chapter 6 I discussed how a GPS manufacturer might create a routing component team to manage the sophisticated code associated with determining a route from an origin to a destination. Any time there is a request for new GPS features that involves routing, the routing-specific pieces of those features would be assigned to the routing component team for development.</a:t>
            </a:r>
          </a:p>
          <a:p>
            <a:endParaRPr lang="en-US" sz="2000" dirty="0"/>
          </a:p>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30</a:t>
            </a:fld>
            <a:endParaRPr lang="en-US" dirty="0"/>
          </a:p>
        </p:txBody>
      </p:sp>
    </p:spTree>
    <p:extLst>
      <p:ext uri="{BB962C8B-B14F-4D97-AF65-F5344CB8AC3E}">
        <p14:creationId xmlns:p14="http://schemas.microsoft.com/office/powerpoint/2010/main" val="2220997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31</a:t>
            </a:fld>
            <a:endParaRPr lang="en-US" dirty="0"/>
          </a:p>
        </p:txBody>
      </p:sp>
    </p:spTree>
    <p:extLst>
      <p:ext uri="{BB962C8B-B14F-4D97-AF65-F5344CB8AC3E}">
        <p14:creationId xmlns:p14="http://schemas.microsoft.com/office/powerpoint/2010/main" val="1411216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a:t>
            </a:fld>
            <a:endParaRPr lang="en-US" dirty="0"/>
          </a:p>
        </p:txBody>
      </p:sp>
    </p:spTree>
    <p:extLst>
      <p:ext uri="{BB962C8B-B14F-4D97-AF65-F5344CB8AC3E}">
        <p14:creationId xmlns:p14="http://schemas.microsoft.com/office/powerpoint/2010/main" val="3935078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32</a:t>
            </a:fld>
            <a:endParaRPr lang="en-US" dirty="0"/>
          </a:p>
        </p:txBody>
      </p:sp>
    </p:spTree>
    <p:extLst>
      <p:ext uri="{BB962C8B-B14F-4D97-AF65-F5344CB8AC3E}">
        <p14:creationId xmlns:p14="http://schemas.microsoft.com/office/powerpoint/2010/main" val="100187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33</a:t>
            </a:fld>
            <a:endParaRPr lang="en-US" dirty="0"/>
          </a:p>
        </p:txBody>
      </p:sp>
    </p:spTree>
    <p:extLst>
      <p:ext uri="{BB962C8B-B14F-4D97-AF65-F5344CB8AC3E}">
        <p14:creationId xmlns:p14="http://schemas.microsoft.com/office/powerpoint/2010/main" val="667971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34</a:t>
            </a:fld>
            <a:endParaRPr lang="en-US" dirty="0"/>
          </a:p>
        </p:txBody>
      </p:sp>
    </p:spTree>
    <p:extLst>
      <p:ext uri="{BB962C8B-B14F-4D97-AF65-F5344CB8AC3E}">
        <p14:creationId xmlns:p14="http://schemas.microsoft.com/office/powerpoint/2010/main" val="10349789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35</a:t>
            </a:fld>
            <a:endParaRPr lang="en-US" dirty="0"/>
          </a:p>
        </p:txBody>
      </p:sp>
    </p:spTree>
    <p:extLst>
      <p:ext uri="{BB962C8B-B14F-4D97-AF65-F5344CB8AC3E}">
        <p14:creationId xmlns:p14="http://schemas.microsoft.com/office/powerpoint/2010/main" val="174464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36</a:t>
            </a:fld>
            <a:endParaRPr lang="en-US" dirty="0"/>
          </a:p>
        </p:txBody>
      </p:sp>
    </p:spTree>
    <p:extLst>
      <p:ext uri="{BB962C8B-B14F-4D97-AF65-F5344CB8AC3E}">
        <p14:creationId xmlns:p14="http://schemas.microsoft.com/office/powerpoint/2010/main" val="15194020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37</a:t>
            </a:fld>
            <a:endParaRPr lang="en-US" dirty="0"/>
          </a:p>
        </p:txBody>
      </p:sp>
    </p:spTree>
    <p:extLst>
      <p:ext uri="{BB962C8B-B14F-4D97-AF65-F5344CB8AC3E}">
        <p14:creationId xmlns:p14="http://schemas.microsoft.com/office/powerpoint/2010/main" val="5793384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38</a:t>
            </a:fld>
            <a:endParaRPr lang="en-US" dirty="0"/>
          </a:p>
        </p:txBody>
      </p:sp>
    </p:spTree>
    <p:extLst>
      <p:ext uri="{BB962C8B-B14F-4D97-AF65-F5344CB8AC3E}">
        <p14:creationId xmlns:p14="http://schemas.microsoft.com/office/powerpoint/2010/main" val="4014670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40</a:t>
            </a:fld>
            <a:endParaRPr lang="en-US" dirty="0"/>
          </a:p>
        </p:txBody>
      </p:sp>
    </p:spTree>
    <p:extLst>
      <p:ext uri="{BB962C8B-B14F-4D97-AF65-F5344CB8AC3E}">
        <p14:creationId xmlns:p14="http://schemas.microsoft.com/office/powerpoint/2010/main" val="17871141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41</a:t>
            </a:fld>
            <a:endParaRPr lang="en-US" dirty="0"/>
          </a:p>
        </p:txBody>
      </p:sp>
    </p:spTree>
    <p:extLst>
      <p:ext uri="{BB962C8B-B14F-4D97-AF65-F5344CB8AC3E}">
        <p14:creationId xmlns:p14="http://schemas.microsoft.com/office/powerpoint/2010/main" val="26225642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42</a:t>
            </a:fld>
            <a:endParaRPr lang="en-US" dirty="0"/>
          </a:p>
        </p:txBody>
      </p:sp>
    </p:spTree>
    <p:extLst>
      <p:ext uri="{BB962C8B-B14F-4D97-AF65-F5344CB8AC3E}">
        <p14:creationId xmlns:p14="http://schemas.microsoft.com/office/powerpoint/2010/main" val="1102102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a:t>
            </a:fld>
            <a:endParaRPr lang="en-US" dirty="0"/>
          </a:p>
        </p:txBody>
      </p:sp>
    </p:spTree>
    <p:extLst>
      <p:ext uri="{BB962C8B-B14F-4D97-AF65-F5344CB8AC3E}">
        <p14:creationId xmlns:p14="http://schemas.microsoft.com/office/powerpoint/2010/main" val="16163057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43</a:t>
            </a:fld>
            <a:endParaRPr lang="en-US" dirty="0"/>
          </a:p>
        </p:txBody>
      </p:sp>
    </p:spTree>
    <p:extLst>
      <p:ext uri="{BB962C8B-B14F-4D97-AF65-F5344CB8AC3E}">
        <p14:creationId xmlns:p14="http://schemas.microsoft.com/office/powerpoint/2010/main" val="42084124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44</a:t>
            </a:fld>
            <a:endParaRPr lang="en-US" dirty="0"/>
          </a:p>
        </p:txBody>
      </p:sp>
    </p:spTree>
    <p:extLst>
      <p:ext uri="{BB962C8B-B14F-4D97-AF65-F5344CB8AC3E}">
        <p14:creationId xmlns:p14="http://schemas.microsoft.com/office/powerpoint/2010/main" val="32164849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45</a:t>
            </a:fld>
            <a:endParaRPr lang="en-US" dirty="0"/>
          </a:p>
        </p:txBody>
      </p:sp>
    </p:spTree>
    <p:extLst>
      <p:ext uri="{BB962C8B-B14F-4D97-AF65-F5344CB8AC3E}">
        <p14:creationId xmlns:p14="http://schemas.microsoft.com/office/powerpoint/2010/main" val="9297188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46</a:t>
            </a:fld>
            <a:endParaRPr lang="en-US" dirty="0"/>
          </a:p>
        </p:txBody>
      </p:sp>
    </p:spTree>
    <p:extLst>
      <p:ext uri="{BB962C8B-B14F-4D97-AF65-F5344CB8AC3E}">
        <p14:creationId xmlns:p14="http://schemas.microsoft.com/office/powerpoint/2010/main" val="31169355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47</a:t>
            </a:fld>
            <a:endParaRPr lang="en-US" dirty="0"/>
          </a:p>
        </p:txBody>
      </p:sp>
    </p:spTree>
    <p:extLst>
      <p:ext uri="{BB962C8B-B14F-4D97-AF65-F5344CB8AC3E}">
        <p14:creationId xmlns:p14="http://schemas.microsoft.com/office/powerpoint/2010/main" val="23590322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Getting a single team, or even the IT or development departments, to use Scrum is a good start. However, to realize the extraordinary benefits of Scrum, the entire value chain from suppliers to customers needs to embrace agile. Managers are responsible for aligning and adapting the environment (the value chain) by promoting agile values, removing organizational impediments, aligning internal groups, and aligning partners.</a:t>
            </a:r>
          </a:p>
        </p:txBody>
      </p:sp>
      <p:sp>
        <p:nvSpPr>
          <p:cNvPr id="4" name="Slide Number Placeholder 3"/>
          <p:cNvSpPr>
            <a:spLocks noGrp="1"/>
          </p:cNvSpPr>
          <p:nvPr>
            <p:ph type="sldNum" sz="quarter" idx="10"/>
          </p:nvPr>
        </p:nvSpPr>
        <p:spPr/>
        <p:txBody>
          <a:bodyPr/>
          <a:lstStyle/>
          <a:p>
            <a:fld id="{02322656-8894-1544-92AA-01B3CF5E6182}" type="slidenum">
              <a:rPr lang="en-US" smtClean="0"/>
              <a:pPr/>
              <a:t>48</a:t>
            </a:fld>
            <a:endParaRPr lang="en-US" dirty="0"/>
          </a:p>
        </p:txBody>
      </p:sp>
    </p:spTree>
    <p:extLst>
      <p:ext uri="{BB962C8B-B14F-4D97-AF65-F5344CB8AC3E}">
        <p14:creationId xmlns:p14="http://schemas.microsoft.com/office/powerpoint/2010/main" val="24952243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49</a:t>
            </a:fld>
            <a:endParaRPr lang="en-US" dirty="0"/>
          </a:p>
        </p:txBody>
      </p:sp>
    </p:spTree>
    <p:extLst>
      <p:ext uri="{BB962C8B-B14F-4D97-AF65-F5344CB8AC3E}">
        <p14:creationId xmlns:p14="http://schemas.microsoft.com/office/powerpoint/2010/main" val="521556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Overall, managers in a Scrum environment are responsible for setting strategic direction and for ensuring that organizational resources are being marshaled in an economically sensible way to achieve strategic goals. Managers manage the value-creation flow by taking a systems perspective, managing economics, and measuring and reporting.</a:t>
            </a:r>
          </a:p>
        </p:txBody>
      </p:sp>
      <p:sp>
        <p:nvSpPr>
          <p:cNvPr id="4" name="Slide Number Placeholder 3"/>
          <p:cNvSpPr>
            <a:spLocks noGrp="1"/>
          </p:cNvSpPr>
          <p:nvPr>
            <p:ph type="sldNum" sz="quarter" idx="10"/>
          </p:nvPr>
        </p:nvSpPr>
        <p:spPr/>
        <p:txBody>
          <a:bodyPr/>
          <a:lstStyle/>
          <a:p>
            <a:fld id="{02322656-8894-1544-92AA-01B3CF5E6182}" type="slidenum">
              <a:rPr lang="en-US" smtClean="0"/>
              <a:pPr/>
              <a:t>50</a:t>
            </a:fld>
            <a:endParaRPr lang="en-US" dirty="0"/>
          </a:p>
        </p:txBody>
      </p:sp>
    </p:spTree>
    <p:extLst>
      <p:ext uri="{BB962C8B-B14F-4D97-AF65-F5344CB8AC3E}">
        <p14:creationId xmlns:p14="http://schemas.microsoft.com/office/powerpoint/2010/main" val="335832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51</a:t>
            </a:fld>
            <a:endParaRPr lang="en-US" dirty="0"/>
          </a:p>
        </p:txBody>
      </p:sp>
    </p:spTree>
    <p:extLst>
      <p:ext uri="{BB962C8B-B14F-4D97-AF65-F5344CB8AC3E}">
        <p14:creationId xmlns:p14="http://schemas.microsoft.com/office/powerpoint/2010/main" val="41187663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A common misperception is that the ScrumMaster is really just the “agile project manager” or a project manager with a different title. On the surface there are some similarities between a ScrumMaster and a project manager—for example, both do impediment removal. However, being a servant leader significantly differentiates this role from a more command-and-control-focused project manager.</a:t>
            </a:r>
          </a:p>
        </p:txBody>
      </p:sp>
      <p:sp>
        <p:nvSpPr>
          <p:cNvPr id="4" name="Slide Number Placeholder 3"/>
          <p:cNvSpPr>
            <a:spLocks noGrp="1"/>
          </p:cNvSpPr>
          <p:nvPr>
            <p:ph type="sldNum" sz="quarter" idx="10"/>
          </p:nvPr>
        </p:nvSpPr>
        <p:spPr/>
        <p:txBody>
          <a:bodyPr/>
          <a:lstStyle/>
          <a:p>
            <a:fld id="{02322656-8894-1544-92AA-01B3CF5E6182}" type="slidenum">
              <a:rPr lang="en-US" smtClean="0"/>
              <a:pPr/>
              <a:t>52</a:t>
            </a:fld>
            <a:endParaRPr lang="en-US" dirty="0"/>
          </a:p>
        </p:txBody>
      </p:sp>
    </p:spTree>
    <p:extLst>
      <p:ext uri="{BB962C8B-B14F-4D97-AF65-F5344CB8AC3E}">
        <p14:creationId xmlns:p14="http://schemas.microsoft.com/office/powerpoint/2010/main" val="926717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6</a:t>
            </a:fld>
            <a:endParaRPr lang="en-US" dirty="0"/>
          </a:p>
        </p:txBody>
      </p:sp>
    </p:spTree>
    <p:extLst>
      <p:ext uri="{BB962C8B-B14F-4D97-AF65-F5344CB8AC3E}">
        <p14:creationId xmlns:p14="http://schemas.microsoft.com/office/powerpoint/2010/main" val="2311755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53</a:t>
            </a:fld>
            <a:endParaRPr lang="en-US" dirty="0"/>
          </a:p>
        </p:txBody>
      </p:sp>
    </p:spTree>
    <p:extLst>
      <p:ext uri="{BB962C8B-B14F-4D97-AF65-F5344CB8AC3E}">
        <p14:creationId xmlns:p14="http://schemas.microsoft.com/office/powerpoint/2010/main" val="11716587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54</a:t>
            </a:fld>
            <a:endParaRPr lang="en-US" dirty="0"/>
          </a:p>
        </p:txBody>
      </p:sp>
    </p:spTree>
    <p:extLst>
      <p:ext uri="{BB962C8B-B14F-4D97-AF65-F5344CB8AC3E}">
        <p14:creationId xmlns:p14="http://schemas.microsoft.com/office/powerpoint/2010/main" val="1568409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7</a:t>
            </a:fld>
            <a:endParaRPr lang="en-US" dirty="0"/>
          </a:p>
        </p:txBody>
      </p:sp>
    </p:spTree>
    <p:extLst>
      <p:ext uri="{BB962C8B-B14F-4D97-AF65-F5344CB8AC3E}">
        <p14:creationId xmlns:p14="http://schemas.microsoft.com/office/powerpoint/2010/main" val="2569042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8</a:t>
            </a:fld>
            <a:endParaRPr lang="en-US" dirty="0"/>
          </a:p>
        </p:txBody>
      </p:sp>
    </p:spTree>
    <p:extLst>
      <p:ext uri="{BB962C8B-B14F-4D97-AF65-F5344CB8AC3E}">
        <p14:creationId xmlns:p14="http://schemas.microsoft.com/office/powerpoint/2010/main" val="2936722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9</a:t>
            </a:fld>
            <a:endParaRPr lang="en-US" dirty="0"/>
          </a:p>
        </p:txBody>
      </p:sp>
    </p:spTree>
    <p:extLst>
      <p:ext uri="{BB962C8B-B14F-4D97-AF65-F5344CB8AC3E}">
        <p14:creationId xmlns:p14="http://schemas.microsoft.com/office/powerpoint/2010/main" val="747749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10</a:t>
            </a:fld>
            <a:endParaRPr lang="en-US" dirty="0"/>
          </a:p>
        </p:txBody>
      </p:sp>
    </p:spTree>
    <p:extLst>
      <p:ext uri="{BB962C8B-B14F-4D97-AF65-F5344CB8AC3E}">
        <p14:creationId xmlns:p14="http://schemas.microsoft.com/office/powerpoint/2010/main" val="20123184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88950" cy="6857998"/>
          </a:xfrm>
          <a:prstGeom prst="rect">
            <a:avLst/>
          </a:prstGeom>
        </p:spPr>
      </p:pic>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rmAutofit/>
          </a:bodyPr>
          <a:lstStyle>
            <a:lvl1pPr marL="0" indent="0">
              <a:buNone/>
              <a:defRPr sz="2800" b="0" i="0">
                <a:solidFill>
                  <a:srgbClr val="828383"/>
                </a:solidFill>
                <a:latin typeface="+mj-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5800"/>
              </a:lnSpc>
              <a:defRPr sz="6000" b="1" i="0" cap="all" baseline="0">
                <a:solidFill>
                  <a:srgbClr val="005BBB"/>
                </a:solidFill>
                <a:latin typeface="Arial" charset="0"/>
                <a:ea typeface="Arial" charset="0"/>
                <a:cs typeface="Arial" charset="0"/>
              </a:defRPr>
            </a:lvl1pPr>
          </a:lstStyle>
          <a:p>
            <a:r>
              <a:rPr lang="en-US" dirty="0"/>
              <a:t>Presentation</a:t>
            </a:r>
            <a:br>
              <a:rPr lang="en-US" dirty="0"/>
            </a:br>
            <a:r>
              <a:rPr lang="en-US" dirty="0"/>
              <a:t>Title</a:t>
            </a:r>
          </a:p>
        </p:txBody>
      </p:sp>
      <p:pic>
        <p:nvPicPr>
          <p:cNvPr id="8" name="Picture 7" descr="School-of-Management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097" y="5579498"/>
            <a:ext cx="4215429" cy="1162876"/>
          </a:xfrm>
          <a:prstGeom prst="rect">
            <a:avLst/>
          </a:prstGeom>
        </p:spPr>
      </p:pic>
      <p:sp>
        <p:nvSpPr>
          <p:cNvPr id="6" name="TextBox 5">
            <a:extLst>
              <a:ext uri="{FF2B5EF4-FFF2-40B4-BE49-F238E27FC236}">
                <a16:creationId xmlns:a16="http://schemas.microsoft.com/office/drawing/2014/main" id="{280470B7-69FD-5445-BD11-7021C0FE11B4}"/>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811521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1" name="Picture Placeholder 2"/>
          <p:cNvSpPr>
            <a:spLocks noGrp="1" noChangeAspect="1"/>
          </p:cNvSpPr>
          <p:nvPr>
            <p:ph type="pic" idx="13"/>
          </p:nvPr>
        </p:nvSpPr>
        <p:spPr>
          <a:xfrm>
            <a:off x="5473699" y="1143001"/>
            <a:ext cx="6718301" cy="2855295"/>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7" name="Picture Placeholder 2"/>
          <p:cNvSpPr>
            <a:spLocks noGrp="1" noChangeAspect="1"/>
          </p:cNvSpPr>
          <p:nvPr>
            <p:ph type="pic" idx="14"/>
          </p:nvPr>
        </p:nvSpPr>
        <p:spPr>
          <a:xfrm>
            <a:off x="5473699" y="3998296"/>
            <a:ext cx="3429001"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9" name="Picture Placeholder 2"/>
          <p:cNvSpPr>
            <a:spLocks noGrp="1" noChangeAspect="1"/>
          </p:cNvSpPr>
          <p:nvPr>
            <p:ph type="pic" idx="15"/>
          </p:nvPr>
        </p:nvSpPr>
        <p:spPr>
          <a:xfrm>
            <a:off x="8902701" y="3998296"/>
            <a:ext cx="3289300"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10"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8" name="Title Placeholder 12"/>
          <p:cNvSpPr>
            <a:spLocks noGrp="1"/>
          </p:cNvSpPr>
          <p:nvPr>
            <p:ph type="title" hasCustomPrompt="1"/>
          </p:nvPr>
        </p:nvSpPr>
        <p:spPr>
          <a:xfrm>
            <a:off x="566928" y="1316736"/>
            <a:ext cx="4531638" cy="868430"/>
          </a:xfrm>
          <a:prstGeom prst="rect">
            <a:avLst/>
          </a:prstGeom>
        </p:spPr>
        <p:txBody>
          <a:bodyPr vert="horz" lIns="91440" tIns="45720" rIns="91440" bIns="45720" rtlCol="0" anchor="b">
            <a:normAutofit/>
          </a:bodyPr>
          <a:lstStyle/>
          <a:p>
            <a:r>
              <a:rPr lang="en-US" dirty="0"/>
              <a:t>Click to </a:t>
            </a:r>
            <a:r>
              <a:rPr lang="en-US"/>
              <a:t>edit title</a:t>
            </a:r>
            <a:endParaRPr lang="en-US" dirty="0"/>
          </a:p>
        </p:txBody>
      </p:sp>
    </p:spTree>
    <p:extLst>
      <p:ext uri="{BB962C8B-B14F-4D97-AF65-F5344CB8AC3E}">
        <p14:creationId xmlns:p14="http://schemas.microsoft.com/office/powerpoint/2010/main" val="1787271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Width Photo">
    <p:spTree>
      <p:nvGrpSpPr>
        <p:cNvPr id="1" name=""/>
        <p:cNvGrpSpPr/>
        <p:nvPr/>
      </p:nvGrpSpPr>
      <p:grpSpPr>
        <a:xfrm>
          <a:off x="0" y="0"/>
          <a:ext cx="0" cy="0"/>
          <a:chOff x="0" y="0"/>
          <a:chExt cx="0" cy="0"/>
        </a:xfrm>
      </p:grpSpPr>
      <p:sp>
        <p:nvSpPr>
          <p:cNvPr id="3" name="Picture Placeholder 2"/>
          <p:cNvSpPr>
            <a:spLocks noGrp="1" noChangeAspect="1"/>
          </p:cNvSpPr>
          <p:nvPr>
            <p:ph type="pic" idx="13"/>
          </p:nvPr>
        </p:nvSpPr>
        <p:spPr>
          <a:xfrm>
            <a:off x="0" y="1143001"/>
            <a:ext cx="12192000" cy="571817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Tree>
    <p:extLst>
      <p:ext uri="{BB962C8B-B14F-4D97-AF65-F5344CB8AC3E}">
        <p14:creationId xmlns:p14="http://schemas.microsoft.com/office/powerpoint/2010/main" val="784519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12188952" cy="6857999"/>
          </a:xfrm>
          <a:prstGeom prst="rect">
            <a:avLst/>
          </a:prstGeom>
        </p:spPr>
      </p:pic>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rmAutofit/>
          </a:bodyPr>
          <a:lstStyle>
            <a:lvl1pPr marL="0" indent="0">
              <a:buNone/>
              <a:defRPr sz="2800" b="0" i="0">
                <a:solidFill>
                  <a:schemeClr val="bg1"/>
                </a:solidFill>
                <a:latin typeface="+mj-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a:t>Presentation</a:t>
            </a:r>
            <a:br>
              <a:rPr lang="en-US" dirty="0"/>
            </a:br>
            <a:r>
              <a:rPr lang="en-US" dirty="0"/>
              <a:t>Title</a:t>
            </a:r>
          </a:p>
        </p:txBody>
      </p:sp>
      <p:pic>
        <p:nvPicPr>
          <p:cNvPr id="8" name="Picture 7" descr="School-of-Management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4261" y="5576302"/>
            <a:ext cx="4223265" cy="1165039"/>
          </a:xfrm>
          <a:prstGeom prst="rect">
            <a:avLst/>
          </a:prstGeom>
        </p:spPr>
      </p:pic>
      <p:sp>
        <p:nvSpPr>
          <p:cNvPr id="6" name="TextBox 5">
            <a:extLst>
              <a:ext uri="{FF2B5EF4-FFF2-40B4-BE49-F238E27FC236}">
                <a16:creationId xmlns:a16="http://schemas.microsoft.com/office/drawing/2014/main" id="{BA0F3B41-1B59-FD45-B462-5C9C98306501}"/>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505879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950" cy="6857999"/>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5800"/>
              </a:lnSpc>
              <a:defRPr sz="6000" b="1" i="0" cap="all" baseline="0">
                <a:solidFill>
                  <a:srgbClr val="005BBB"/>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800" b="0" baseline="0">
                <a:solidFill>
                  <a:srgbClr val="828383"/>
                </a:solidFill>
                <a:latin typeface="+mj-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7" name="Picture 6" descr="School-of-Management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0372" y="-27384"/>
            <a:ext cx="3486864" cy="961893"/>
          </a:xfrm>
          <a:prstGeom prst="rect">
            <a:avLst/>
          </a:prstGeom>
        </p:spPr>
      </p:pic>
      <p:sp>
        <p:nvSpPr>
          <p:cNvPr id="8" name="TextBox 7">
            <a:extLst>
              <a:ext uri="{FF2B5EF4-FFF2-40B4-BE49-F238E27FC236}">
                <a16:creationId xmlns:a16="http://schemas.microsoft.com/office/drawing/2014/main" id="{0A06DAA0-2792-F74E-9619-02885FF81266}"/>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75046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950" cy="6857998"/>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800" b="0" baseline="0">
                <a:solidFill>
                  <a:schemeClr val="bg1"/>
                </a:solidFill>
                <a:latin typeface="+mj-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7" name="Picture 6" descr="School-of-Management_white.png"/>
          <p:cNvPicPr>
            <a:picLocks noChangeAspect="1"/>
          </p:cNvPicPr>
          <p:nvPr userDrawn="1"/>
        </p:nvPicPr>
        <p:blipFill rotWithShape="1">
          <a:blip r:embed="rId3">
            <a:extLst>
              <a:ext uri="{28A0092B-C50C-407E-A947-70E740481C1C}">
                <a14:useLocalDpi xmlns:a14="http://schemas.microsoft.com/office/drawing/2010/main" val="0"/>
              </a:ext>
            </a:extLst>
          </a:blip>
          <a:srcRect l="6339" t="19819" r="7510" b="24227"/>
          <a:stretch/>
        </p:blipFill>
        <p:spPr>
          <a:xfrm>
            <a:off x="381540" y="162905"/>
            <a:ext cx="3007929" cy="538910"/>
          </a:xfrm>
          <a:prstGeom prst="rect">
            <a:avLst/>
          </a:prstGeom>
        </p:spPr>
      </p:pic>
    </p:spTree>
    <p:extLst>
      <p:ext uri="{BB962C8B-B14F-4D97-AF65-F5344CB8AC3E}">
        <p14:creationId xmlns:p14="http://schemas.microsoft.com/office/powerpoint/2010/main" val="851996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69468" y="2189263"/>
            <a:ext cx="6402832" cy="3790483"/>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366897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2" name="Text Placeholder 2"/>
          <p:cNvSpPr>
            <a:spLocks noGrp="1"/>
          </p:cNvSpPr>
          <p:nvPr>
            <p:ph type="body" idx="10" hasCustomPrompt="1"/>
          </p:nvPr>
        </p:nvSpPr>
        <p:spPr>
          <a:xfrm>
            <a:off x="566928" y="2185416"/>
            <a:ext cx="4179753" cy="3511409"/>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p:txBody>
      </p:sp>
      <p:sp>
        <p:nvSpPr>
          <p:cNvPr id="13" name="Text Placeholder 2"/>
          <p:cNvSpPr>
            <a:spLocks noGrp="1"/>
          </p:cNvSpPr>
          <p:nvPr>
            <p:ph type="body" idx="11" hasCustomPrompt="1"/>
          </p:nvPr>
        </p:nvSpPr>
        <p:spPr>
          <a:xfrm>
            <a:off x="5029200" y="2185416"/>
            <a:ext cx="4179753" cy="3511409"/>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err="1"/>
              <a:t>Etiam</a:t>
            </a:r>
            <a:r>
              <a:rPr lang="en-US" dirty="0"/>
              <a:t> </a:t>
            </a:r>
            <a:r>
              <a:rPr lang="en-US" dirty="0" err="1"/>
              <a:t>molestie</a:t>
            </a:r>
            <a:r>
              <a:rPr lang="en-US" dirty="0"/>
              <a:t> </a:t>
            </a:r>
            <a:r>
              <a:rPr lang="en-US" dirty="0" err="1"/>
              <a:t>velit</a:t>
            </a:r>
            <a:r>
              <a:rPr lang="en-US" dirty="0"/>
              <a:t> vitae dolor </a:t>
            </a:r>
            <a:r>
              <a:rPr lang="en-US" dirty="0" err="1"/>
              <a:t>euismod</a:t>
            </a:r>
            <a:r>
              <a:rPr lang="en-US" dirty="0"/>
              <a:t>, sit </a:t>
            </a:r>
            <a:r>
              <a:rPr lang="en-US" dirty="0" err="1"/>
              <a:t>amet</a:t>
            </a:r>
            <a:r>
              <a:rPr lang="en-US" dirty="0"/>
              <a:t> </a:t>
            </a:r>
            <a:r>
              <a:rPr lang="en-US" dirty="0" err="1"/>
              <a:t>finibus</a:t>
            </a:r>
            <a:r>
              <a:rPr lang="en-US" dirty="0"/>
              <a:t> </a:t>
            </a:r>
            <a:r>
              <a:rPr lang="en-US" dirty="0" err="1"/>
              <a:t>risus</a:t>
            </a:r>
            <a:r>
              <a:rPr lang="en-US" dirty="0"/>
              <a:t> </a:t>
            </a:r>
            <a:r>
              <a:rPr lang="en-US" dirty="0" err="1"/>
              <a:t>mattis</a:t>
            </a:r>
            <a:r>
              <a:rPr lang="en-US" dirty="0"/>
              <a:t>. In </a:t>
            </a:r>
            <a:r>
              <a:rPr lang="en-US" dirty="0" err="1"/>
              <a:t>ornare</a:t>
            </a:r>
            <a:r>
              <a:rPr lang="en-US" dirty="0"/>
              <a:t> convallis </a:t>
            </a:r>
            <a:r>
              <a:rPr lang="en-US" dirty="0" err="1"/>
              <a:t>velit</a:t>
            </a:r>
            <a:r>
              <a:rPr lang="en-US" dirty="0"/>
              <a:t> vitae cursus. Integer </a:t>
            </a:r>
            <a:r>
              <a:rPr lang="en-US" dirty="0" err="1"/>
              <a:t>egestas</a:t>
            </a:r>
            <a:r>
              <a:rPr lang="en-US" dirty="0"/>
              <a:t> sit </a:t>
            </a:r>
            <a:r>
              <a:rPr lang="en-US" dirty="0" err="1"/>
              <a:t>amet</a:t>
            </a:r>
            <a:r>
              <a:rPr lang="en-US" dirty="0"/>
              <a:t> mi </a:t>
            </a:r>
            <a:r>
              <a:rPr lang="en-US" dirty="0" err="1"/>
              <a:t>vehicula</a:t>
            </a:r>
            <a:r>
              <a:rPr lang="en-US" dirty="0"/>
              <a:t> </a:t>
            </a:r>
            <a:r>
              <a:rPr lang="en-US" dirty="0" err="1"/>
              <a:t>sollicitudin</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61855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5" name="Text Placeholder 2"/>
          <p:cNvSpPr>
            <a:spLocks noGrp="1"/>
          </p:cNvSpPr>
          <p:nvPr>
            <p:ph type="body" idx="10" hasCustomPrompt="1"/>
          </p:nvPr>
        </p:nvSpPr>
        <p:spPr>
          <a:xfrm>
            <a:off x="566928" y="2185416"/>
            <a:ext cx="8557757" cy="3732425"/>
          </a:xfrm>
          <a:prstGeom prst="rect">
            <a:avLst/>
          </a:prstGeom>
        </p:spPr>
        <p:txBody>
          <a:bodyPr lIns="182880" rIns="182880">
            <a:noAutofit/>
          </a:bodyPr>
          <a:lstStyle>
            <a:lvl1pPr marL="457200" marR="0" indent="-406400" algn="l" defTabSz="914400" rtl="0" eaLnBrk="1" fontAlgn="auto" latinLnBrk="0" hangingPunct="1">
              <a:lnSpc>
                <a:spcPts val="2600"/>
              </a:lnSpc>
              <a:spcBef>
                <a:spcPts val="1000"/>
              </a:spcBef>
              <a:spcAft>
                <a:spcPts val="0"/>
              </a:spcAft>
              <a:buClr>
                <a:srgbClr val="005BBB"/>
              </a:buClr>
              <a:buSzPct val="109000"/>
              <a:buFont typeface="Arial" charset="0"/>
              <a:buChar char="•"/>
              <a:tabLst/>
              <a:defRPr sz="20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 </a:t>
            </a:r>
            <a:r>
              <a:rPr lang="en-US" dirty="0" err="1"/>
              <a:t>sagittis</a:t>
            </a:r>
            <a:r>
              <a:rPr lang="en-US" dirty="0"/>
              <a:t>.</a:t>
            </a:r>
          </a:p>
          <a:p>
            <a:r>
              <a:rPr lang="en-US" dirty="0" err="1"/>
              <a:t>Donec</a:t>
            </a:r>
            <a:r>
              <a:rPr lang="en-US" dirty="0"/>
              <a:t> vitae </a:t>
            </a:r>
            <a:r>
              <a:rPr lang="en-US" dirty="0" err="1"/>
              <a:t>justo</a:t>
            </a:r>
            <a:r>
              <a:rPr lang="en-US" dirty="0"/>
              <a:t> et </a:t>
            </a:r>
            <a:r>
              <a:rPr lang="en-US" dirty="0" err="1"/>
              <a:t>neque</a:t>
            </a:r>
            <a:r>
              <a:rPr lang="en-US" dirty="0"/>
              <a:t> </a:t>
            </a:r>
            <a:r>
              <a:rPr lang="en-US" dirty="0" err="1"/>
              <a:t>mollis</a:t>
            </a:r>
            <a:r>
              <a:rPr lang="en-US" dirty="0"/>
              <a:t> </a:t>
            </a:r>
            <a:r>
              <a:rPr lang="en-US" dirty="0" err="1"/>
              <a:t>consectetur</a:t>
            </a:r>
            <a:r>
              <a:rPr lang="en-US" dirty="0"/>
              <a:t>.</a:t>
            </a:r>
          </a:p>
          <a:p>
            <a:r>
              <a:rPr lang="en-US" dirty="0" err="1"/>
              <a:t>Etiam</a:t>
            </a:r>
            <a:r>
              <a:rPr lang="en-US" dirty="0"/>
              <a:t> </a:t>
            </a:r>
            <a:r>
              <a:rPr lang="en-US" dirty="0" err="1"/>
              <a:t>aliquet</a:t>
            </a:r>
            <a:r>
              <a:rPr lang="en-US" dirty="0"/>
              <a:t> ex </a:t>
            </a:r>
            <a:r>
              <a:rPr lang="en-US" dirty="0" err="1"/>
              <a:t>sed</a:t>
            </a:r>
            <a:r>
              <a:rPr lang="en-US" dirty="0"/>
              <a:t> </a:t>
            </a:r>
            <a:r>
              <a:rPr lang="en-US" dirty="0" err="1"/>
              <a:t>bibendum</a:t>
            </a:r>
            <a:r>
              <a:rPr lang="en-US" dirty="0"/>
              <a:t> </a:t>
            </a:r>
            <a:r>
              <a:rPr lang="en-US" dirty="0" err="1"/>
              <a:t>consequat</a:t>
            </a:r>
            <a:r>
              <a:rPr lang="en-US" dirty="0"/>
              <a:t>.</a:t>
            </a:r>
          </a:p>
          <a:p>
            <a:r>
              <a:rPr lang="en-US" dirty="0" err="1"/>
              <a:t>Cras</a:t>
            </a:r>
            <a:r>
              <a:rPr lang="en-US" dirty="0"/>
              <a:t> </a:t>
            </a:r>
            <a:r>
              <a:rPr lang="en-US" dirty="0" err="1"/>
              <a:t>lacinia</a:t>
            </a:r>
            <a:r>
              <a:rPr lang="en-US" dirty="0"/>
              <a:t> </a:t>
            </a:r>
            <a:r>
              <a:rPr lang="en-US" dirty="0" err="1"/>
              <a:t>est</a:t>
            </a:r>
            <a:r>
              <a:rPr lang="en-US" dirty="0"/>
              <a:t> ac </a:t>
            </a:r>
            <a:r>
              <a:rPr lang="en-US" dirty="0" err="1"/>
              <a:t>elit</a:t>
            </a:r>
            <a:r>
              <a:rPr lang="en-US" dirty="0"/>
              <a:t> </a:t>
            </a:r>
            <a:r>
              <a:rPr lang="en-US" dirty="0" err="1"/>
              <a:t>dignissim</a:t>
            </a:r>
            <a:r>
              <a:rPr lang="en-US" dirty="0"/>
              <a:t> </a:t>
            </a:r>
            <a:r>
              <a:rPr lang="en-US" dirty="0" err="1"/>
              <a:t>varius</a:t>
            </a:r>
            <a:r>
              <a:rPr lang="en-US" dirty="0"/>
              <a:t>.</a:t>
            </a:r>
          </a:p>
          <a:p>
            <a:r>
              <a:rPr lang="en-US" dirty="0" err="1"/>
              <a:t>Duis</a:t>
            </a:r>
            <a:r>
              <a:rPr lang="en-US" dirty="0"/>
              <a:t>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p>
          <a:p>
            <a:r>
              <a:rPr lang="en-US" dirty="0"/>
              <a:t>Justo et neque odio facilisis turpis </a:t>
            </a:r>
            <a:r>
              <a:rPr lang="en-US" dirty="0" err="1"/>
              <a:t>sodales</a:t>
            </a:r>
            <a:r>
              <a:rPr lang="en-US" dirty="0"/>
              <a:t> placerat.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baseline="0"/>
            </a:lvl1pPr>
          </a:lstStyle>
          <a:p>
            <a:r>
              <a:rPr lang="en-US" dirty="0"/>
              <a:t>Click to edit title</a:t>
            </a:r>
          </a:p>
        </p:txBody>
      </p:sp>
    </p:spTree>
    <p:extLst>
      <p:ext uri="{BB962C8B-B14F-4D97-AF65-F5344CB8AC3E}">
        <p14:creationId xmlns:p14="http://schemas.microsoft.com/office/powerpoint/2010/main" val="30740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 3 level Bullet List">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566928" y="2185416"/>
            <a:ext cx="9678987" cy="3848100"/>
          </a:xfrm>
          <a:prstGeom prst="rect">
            <a:avLst/>
          </a:prstGeom>
        </p:spPr>
        <p:txBody>
          <a:bodyPr/>
          <a:lstStyle>
            <a:lvl1pPr marL="0" indent="0">
              <a:lnSpc>
                <a:spcPts val="2300"/>
              </a:lnSpc>
              <a:buClr>
                <a:srgbClr val="005BBB"/>
              </a:buClr>
              <a:buFontTx/>
              <a:buNone/>
              <a:defRPr sz="1700" b="1">
                <a:solidFill>
                  <a:srgbClr val="005BBB"/>
                </a:solidFill>
                <a:latin typeface="Arial" charset="0"/>
                <a:ea typeface="Arial" charset="0"/>
                <a:cs typeface="Arial" charset="0"/>
              </a:defRPr>
            </a:lvl1pPr>
            <a:lvl2pPr marL="736600" indent="-279400">
              <a:lnSpc>
                <a:spcPts val="2300"/>
              </a:lnSpc>
              <a:buClr>
                <a:srgbClr val="005BBB"/>
              </a:buClr>
              <a:buFont typeface="Arial" charset="0"/>
              <a:buChar char="•"/>
              <a:tabLst/>
              <a:defRPr sz="2000">
                <a:solidFill>
                  <a:srgbClr val="828383"/>
                </a:solidFill>
                <a:latin typeface="Arial" charset="0"/>
                <a:ea typeface="Arial" charset="0"/>
                <a:cs typeface="Arial" charset="0"/>
              </a:defRPr>
            </a:lvl2pPr>
            <a:lvl3pPr marL="1143000" marR="0" indent="-228600" algn="l" defTabSz="914400" rtl="0" eaLnBrk="1" fontAlgn="auto" latinLnBrk="0" hangingPunct="1">
              <a:lnSpc>
                <a:spcPts val="2300"/>
              </a:lnSpc>
              <a:spcBef>
                <a:spcPts val="500"/>
              </a:spcBef>
              <a:spcAft>
                <a:spcPts val="0"/>
              </a:spcAft>
              <a:buClr>
                <a:srgbClr val="005BBB"/>
              </a:buClr>
              <a:buSzTx/>
              <a:buFont typeface="LucidaGrande" charset="0"/>
              <a:buChar char="-"/>
              <a:tabLst>
                <a:tab pos="1143000" algn="l"/>
              </a:tabLst>
              <a:defRPr sz="2000">
                <a:solidFill>
                  <a:srgbClr val="828383"/>
                </a:solidFill>
                <a:latin typeface="Arial" charset="0"/>
                <a:ea typeface="Arial" charset="0"/>
                <a:cs typeface="Arial"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dirty="0"/>
              <a:t>CLICK TO EDIT MASTER TEXT STYLES</a:t>
            </a:r>
          </a:p>
          <a:p>
            <a:pPr lvl="1"/>
            <a:r>
              <a:rPr lang="en-US" dirty="0"/>
              <a:t>Second level text</a:t>
            </a:r>
          </a:p>
          <a:p>
            <a:pPr lvl="2"/>
            <a:r>
              <a:rPr lang="en-US" dirty="0"/>
              <a:t>Third level</a:t>
            </a:r>
          </a:p>
          <a:p>
            <a:pPr lvl="1"/>
            <a:r>
              <a:rPr lang="en-US" dirty="0"/>
              <a:t>Second level text</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a:p>
            <a:pPr lvl="0"/>
            <a:r>
              <a:rPr lang="en-US" dirty="0"/>
              <a:t>CLICK TO EDIT MASTER TEXT STYLES</a:t>
            </a:r>
          </a:p>
          <a:p>
            <a:pPr lvl="1"/>
            <a:r>
              <a:rPr lang="en-US" dirty="0"/>
              <a:t>Second level text </a:t>
            </a:r>
          </a:p>
          <a:p>
            <a:pPr lvl="2"/>
            <a:r>
              <a:rPr lang="en-US" dirty="0"/>
              <a:t>Third level</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549412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5473700" y="1143001"/>
            <a:ext cx="6718300" cy="5718174"/>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8"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8" y="1316736"/>
            <a:ext cx="4531638"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
        <p:nvSpPr>
          <p:cNvPr id="7" name="Picture Placeholder 2"/>
          <p:cNvSpPr>
            <a:spLocks noGrp="1" noChangeAspect="1"/>
          </p:cNvSpPr>
          <p:nvPr>
            <p:ph type="pic" idx="14"/>
          </p:nvPr>
        </p:nvSpPr>
        <p:spPr>
          <a:xfrm>
            <a:off x="5626100" y="1295401"/>
            <a:ext cx="6718300" cy="571817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Tree>
    <p:extLst>
      <p:ext uri="{BB962C8B-B14F-4D97-AF65-F5344CB8AC3E}">
        <p14:creationId xmlns:p14="http://schemas.microsoft.com/office/powerpoint/2010/main" val="1748040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68638" y="0"/>
            <a:ext cx="116960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sz="2400" dirty="0">
                <a:latin typeface="Arial" charset="0"/>
              </a:rPr>
              <a:t>‘-</a:t>
            </a:r>
          </a:p>
        </p:txBody>
      </p:sp>
      <p:sp>
        <p:nvSpPr>
          <p:cNvPr id="8" name="Title 1"/>
          <p:cNvSpPr txBox="1">
            <a:spLocks/>
          </p:cNvSpPr>
          <p:nvPr userDrawn="1"/>
        </p:nvSpPr>
        <p:spPr>
          <a:xfrm>
            <a:off x="2045778" y="1023929"/>
            <a:ext cx="8557756" cy="1402691"/>
          </a:xfrm>
          <a:prstGeom prst="rect">
            <a:avLst/>
          </a:prstGeom>
        </p:spPr>
        <p:txBody>
          <a:bodyPr anchor="t" anchorCtr="0">
            <a:normAutofit/>
          </a:bodyPr>
          <a:lstStyle>
            <a:lvl1pPr algn="l" defTabSz="685800" rtl="0" eaLnBrk="1" latinLnBrk="0" hangingPunct="1">
              <a:lnSpc>
                <a:spcPct val="80000"/>
              </a:lnSpc>
              <a:spcBef>
                <a:spcPct val="0"/>
              </a:spcBef>
              <a:buNone/>
              <a:defRPr sz="3600" b="1" i="0" kern="1200" baseline="0">
                <a:solidFill>
                  <a:schemeClr val="tx1"/>
                </a:solidFill>
                <a:latin typeface="Effra Trial Heavy" charset="0"/>
                <a:ea typeface="Effra Trial Heavy" charset="0"/>
                <a:cs typeface="Effra Trial Heavy" charset="0"/>
              </a:defRPr>
            </a:lvl1pPr>
          </a:lstStyle>
          <a:p>
            <a:endParaRPr lang="en-US" sz="4800" dirty="0">
              <a:latin typeface="Georgia" charset="0"/>
              <a:ea typeface="Georgia" charset="0"/>
              <a:cs typeface="Georgia" charset="0"/>
            </a:endParaRPr>
          </a:p>
        </p:txBody>
      </p:sp>
      <p:sp>
        <p:nvSpPr>
          <p:cNvPr id="9" name="Text Placeholder 2"/>
          <p:cNvSpPr txBox="1">
            <a:spLocks/>
          </p:cNvSpPr>
          <p:nvPr userDrawn="1"/>
        </p:nvSpPr>
        <p:spPr>
          <a:xfrm>
            <a:off x="2045778" y="2555888"/>
            <a:ext cx="8557756" cy="3078205"/>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Museo Slab 100" charset="0"/>
                <a:ea typeface="Museo Slab 100" charset="0"/>
                <a:cs typeface="Museo Slab 100"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en-US" sz="1600" dirty="0">
              <a:latin typeface="Arial" charset="0"/>
              <a:ea typeface="Arial" charset="0"/>
              <a:cs typeface="Arial" charset="0"/>
            </a:endParaRPr>
          </a:p>
        </p:txBody>
      </p:sp>
      <p:pic>
        <p:nvPicPr>
          <p:cNvPr id="14" name="Picture 1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0"/>
            <a:ext cx="12188950" cy="6857998"/>
          </a:xfrm>
          <a:prstGeom prst="rect">
            <a:avLst/>
          </a:prstGeom>
        </p:spPr>
      </p:pic>
      <p:sp>
        <p:nvSpPr>
          <p:cNvPr id="12" name="Text Placeholder 11"/>
          <p:cNvSpPr>
            <a:spLocks noGrp="1"/>
          </p:cNvSpPr>
          <p:nvPr>
            <p:ph type="body" idx="1"/>
          </p:nvPr>
        </p:nvSpPr>
        <p:spPr>
          <a:xfrm>
            <a:off x="566928" y="2320111"/>
            <a:ext cx="10515600" cy="38133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Placeholder 12"/>
          <p:cNvSpPr>
            <a:spLocks noGrp="1"/>
          </p:cNvSpPr>
          <p:nvPr>
            <p:ph type="title"/>
          </p:nvPr>
        </p:nvSpPr>
        <p:spPr>
          <a:xfrm>
            <a:off x="566928" y="1316736"/>
            <a:ext cx="10515600" cy="868430"/>
          </a:xfrm>
          <a:prstGeom prst="rect">
            <a:avLst/>
          </a:prstGeom>
        </p:spPr>
        <p:txBody>
          <a:bodyPr vert="horz" lIns="91440" tIns="45720" rIns="91440" bIns="45720" rtlCol="0" anchor="b">
            <a:normAutofit/>
          </a:bodyPr>
          <a:lstStyle/>
          <a:p>
            <a:r>
              <a:rPr lang="en-US" dirty="0"/>
              <a:t>Click to edit title</a:t>
            </a:r>
          </a:p>
        </p:txBody>
      </p:sp>
      <p:sp>
        <p:nvSpPr>
          <p:cNvPr id="11" name="Slide Number Placeholder 6"/>
          <p:cNvSpPr txBox="1">
            <a:spLocks/>
          </p:cNvSpPr>
          <p:nvPr userDrawn="1"/>
        </p:nvSpPr>
        <p:spPr>
          <a:xfrm>
            <a:off x="10255504" y="6240989"/>
            <a:ext cx="725424" cy="534516"/>
          </a:xfrm>
          <a:prstGeom prst="rect">
            <a:avLst/>
          </a:prstGeom>
        </p:spPr>
        <p:txBody>
          <a:bodyPr vert="horz" lIns="121920" tIns="60960" rIns="121920" bIns="6096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z="1600" b="1" smtClean="0">
                <a:solidFill>
                  <a:srgbClr val="828383"/>
                </a:solidFill>
                <a:latin typeface="Arial" charset="0"/>
                <a:ea typeface="Arial" charset="0"/>
                <a:cs typeface="Arial" charset="0"/>
              </a:rPr>
              <a:pPr/>
              <a:t>‹#›</a:t>
            </a:fld>
            <a:endParaRPr lang="en-US" sz="1600" b="1" dirty="0">
              <a:solidFill>
                <a:srgbClr val="828383"/>
              </a:solidFill>
              <a:latin typeface="Arial" charset="0"/>
              <a:ea typeface="Arial" charset="0"/>
              <a:cs typeface="Arial" charset="0"/>
            </a:endParaRPr>
          </a:p>
        </p:txBody>
      </p:sp>
      <p:pic>
        <p:nvPicPr>
          <p:cNvPr id="16" name="Picture 15" descr="School-of-Management_RGB.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8090" y="-27384"/>
            <a:ext cx="3486864" cy="961893"/>
          </a:xfrm>
          <a:prstGeom prst="rect">
            <a:avLst/>
          </a:prstGeom>
        </p:spPr>
      </p:pic>
      <p:sp>
        <p:nvSpPr>
          <p:cNvPr id="10" name="TextBox 9">
            <a:extLst>
              <a:ext uri="{FF2B5EF4-FFF2-40B4-BE49-F238E27FC236}">
                <a16:creationId xmlns:a16="http://schemas.microsoft.com/office/drawing/2014/main" id="{668555F8-5E95-8940-97D5-33F72FECC90F}"/>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538035647"/>
      </p:ext>
    </p:extLst>
  </p:cSld>
  <p:clrMap bg1="lt1" tx1="dk1" bg2="lt2" tx2="dk2" accent1="accent1" accent2="accent2" accent3="accent3" accent4="accent4" accent5="accent5" accent6="accent6" hlink="hlink" folHlink="folHlink"/>
  <p:sldLayoutIdLst>
    <p:sldLayoutId id="2147483908" r:id="rId1"/>
    <p:sldLayoutId id="2147483896" r:id="rId2"/>
    <p:sldLayoutId id="2147483894" r:id="rId3"/>
    <p:sldLayoutId id="2147483909" r:id="rId4"/>
    <p:sldLayoutId id="2147483895" r:id="rId5"/>
    <p:sldLayoutId id="2147483897" r:id="rId6"/>
    <p:sldLayoutId id="2147483907" r:id="rId7"/>
    <p:sldLayoutId id="2147483898" r:id="rId8"/>
    <p:sldLayoutId id="2147483900" r:id="rId9"/>
    <p:sldLayoutId id="2147483906" r:id="rId10"/>
    <p:sldLayoutId id="2147483902" r:id="rId11"/>
  </p:sldLayoutIdLst>
  <p:hf hdr="0" dt="0"/>
  <p:txStyles>
    <p:title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p:titleStyle>
    <p:bodyStyle>
      <a:lvl1pPr marL="228600" indent="-228600" algn="l" defTabSz="914400" rtl="0" eaLnBrk="1" latinLnBrk="0" hangingPunct="1">
        <a:lnSpc>
          <a:spcPct val="90000"/>
        </a:lnSpc>
        <a:spcBef>
          <a:spcPts val="1000"/>
        </a:spcBef>
        <a:buClr>
          <a:srgbClr val="005BBB"/>
        </a:buClr>
        <a:buFont typeface="Arial" panose="020B0604020202020204" pitchFamily="34" charset="0"/>
        <a:buChar char="•"/>
        <a:defRPr sz="2000" kern="1200" baseline="0">
          <a:solidFill>
            <a:srgbClr val="828383"/>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5BBB"/>
        </a:buClr>
        <a:buFont typeface="Arial" panose="020B0604020202020204" pitchFamily="34" charset="0"/>
        <a:buChar char="•"/>
        <a:defRPr sz="2000" kern="1200" baseline="0">
          <a:solidFill>
            <a:srgbClr val="828383"/>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5BBB"/>
        </a:buClr>
        <a:buFont typeface="LucidaGrande" charset="0"/>
        <a:buChar char="-"/>
        <a:defRPr sz="1800" kern="1200" baseline="0">
          <a:solidFill>
            <a:srgbClr val="828383"/>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0">
          <p15:clr>
            <a:srgbClr val="F26B43"/>
          </p15:clr>
        </p15:guide>
        <p15:guide id="2" pos="416">
          <p15:clr>
            <a:srgbClr val="F26B43"/>
          </p15:clr>
        </p15:guide>
        <p15:guide id="3" orient="horz" pos="4016">
          <p15:clr>
            <a:srgbClr val="F26B43"/>
          </p15:clr>
        </p15:guide>
        <p15:guide id="4" pos="7392">
          <p15:clr>
            <a:srgbClr val="F26B43"/>
          </p15:clr>
        </p15:guide>
        <p15:guide id="5" pos="288">
          <p15:clr>
            <a:srgbClr val="F26B43"/>
          </p15:clr>
        </p15:guide>
        <p15:guide id="6" pos="4464">
          <p15:clr>
            <a:srgbClr val="F26B43"/>
          </p15:clr>
        </p15:guide>
        <p15:guide id="7" pos="4704">
          <p15:clr>
            <a:srgbClr val="F26B43"/>
          </p15:clr>
        </p15:guide>
        <p15:guide id="8" pos="4512">
          <p15:clr>
            <a:srgbClr val="F26B43"/>
          </p15:clr>
        </p15:guide>
        <p15:guide id="9" orient="horz" pos="1848">
          <p15:clr>
            <a:srgbClr val="F26B43"/>
          </p15:clr>
        </p15:guide>
        <p15:guide id="10" orient="horz" pos="1896">
          <p15:clr>
            <a:srgbClr val="F26B43"/>
          </p15:clr>
        </p15:guide>
        <p15:guide id="11" orient="horz" pos="2880">
          <p15:clr>
            <a:srgbClr val="F26B43"/>
          </p15:clr>
        </p15:guide>
        <p15:guide id="12" orient="horz" pos="283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2400" dirty="0">
                <a:solidFill>
                  <a:schemeClr val="tx1">
                    <a:lumMod val="50000"/>
                  </a:schemeClr>
                </a:solidFill>
              </a:rPr>
              <a:t>Week 6 – </a:t>
            </a:r>
            <a:r>
              <a:rPr lang="en-US" sz="2400">
                <a:solidFill>
                  <a:schemeClr val="tx1">
                    <a:lumMod val="50000"/>
                  </a:schemeClr>
                </a:solidFill>
              </a:rPr>
              <a:t>March 8</a:t>
            </a:r>
            <a:r>
              <a:rPr lang="en-US" sz="2400" baseline="30000">
                <a:solidFill>
                  <a:schemeClr val="tx1">
                    <a:lumMod val="50000"/>
                  </a:schemeClr>
                </a:solidFill>
              </a:rPr>
              <a:t>th</a:t>
            </a:r>
            <a:r>
              <a:rPr lang="en-US" sz="2400">
                <a:solidFill>
                  <a:schemeClr val="tx1">
                    <a:lumMod val="50000"/>
                  </a:schemeClr>
                </a:solidFill>
              </a:rPr>
              <a:t>   </a:t>
            </a:r>
            <a:endParaRPr lang="en-US" sz="2400" dirty="0">
              <a:solidFill>
                <a:schemeClr val="tx1">
                  <a:lumMod val="50000"/>
                </a:schemeClr>
              </a:solidFill>
            </a:endParaRPr>
          </a:p>
        </p:txBody>
      </p:sp>
      <p:sp>
        <p:nvSpPr>
          <p:cNvPr id="3" name="Title 2"/>
          <p:cNvSpPr>
            <a:spLocks noGrp="1"/>
          </p:cNvSpPr>
          <p:nvPr>
            <p:ph type="ctrTitle"/>
          </p:nvPr>
        </p:nvSpPr>
        <p:spPr/>
        <p:txBody>
          <a:bodyPr>
            <a:normAutofit/>
          </a:bodyPr>
          <a:lstStyle/>
          <a:p>
            <a:r>
              <a:rPr lang="en-US" sz="4400" dirty="0"/>
              <a:t>MGS 425 (S1S)</a:t>
            </a:r>
            <a:br>
              <a:rPr lang="en-US" sz="4400" dirty="0"/>
            </a:br>
            <a:r>
              <a:rPr lang="en-US" sz="4400" dirty="0"/>
              <a:t>Management of it projects</a:t>
            </a:r>
          </a:p>
        </p:txBody>
      </p:sp>
    </p:spTree>
    <p:extLst>
      <p:ext uri="{BB962C8B-B14F-4D97-AF65-F5344CB8AC3E}">
        <p14:creationId xmlns:p14="http://schemas.microsoft.com/office/powerpoint/2010/main" val="1736673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43338" y="314090"/>
            <a:ext cx="7461971" cy="485698"/>
          </a:xfrm>
        </p:spPr>
        <p:txBody>
          <a:bodyPr>
            <a:normAutofit fontScale="90000"/>
          </a:bodyPr>
          <a:lstStyle/>
          <a:p>
            <a:r>
              <a:rPr lang="en-US" dirty="0"/>
              <a:t>Development Team – Characteristics/Skills</a:t>
            </a:r>
          </a:p>
        </p:txBody>
      </p:sp>
      <p:pic>
        <p:nvPicPr>
          <p:cNvPr id="2" name="Picture 1">
            <a:extLst>
              <a:ext uri="{FF2B5EF4-FFF2-40B4-BE49-F238E27FC236}">
                <a16:creationId xmlns:a16="http://schemas.microsoft.com/office/drawing/2014/main" id="{71439A88-8605-D640-82F6-8C4EABC36C7B}"/>
              </a:ext>
            </a:extLst>
          </p:cNvPr>
          <p:cNvPicPr>
            <a:picLocks noChangeAspect="1"/>
          </p:cNvPicPr>
          <p:nvPr/>
        </p:nvPicPr>
        <p:blipFill>
          <a:blip r:embed="rId3"/>
          <a:stretch>
            <a:fillRect/>
          </a:stretch>
        </p:blipFill>
        <p:spPr>
          <a:xfrm>
            <a:off x="838200" y="1079777"/>
            <a:ext cx="10515600" cy="5128027"/>
          </a:xfrm>
          <a:prstGeom prst="rect">
            <a:avLst/>
          </a:prstGeom>
        </p:spPr>
      </p:pic>
    </p:spTree>
    <p:extLst>
      <p:ext uri="{BB962C8B-B14F-4D97-AF65-F5344CB8AC3E}">
        <p14:creationId xmlns:p14="http://schemas.microsoft.com/office/powerpoint/2010/main" val="1879787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51686" y="314090"/>
            <a:ext cx="6879547" cy="485698"/>
          </a:xfrm>
        </p:spPr>
        <p:txBody>
          <a:bodyPr>
            <a:normAutofit fontScale="90000"/>
          </a:bodyPr>
          <a:lstStyle/>
          <a:p>
            <a:r>
              <a:rPr lang="en-US" dirty="0"/>
              <a:t>Development Team – Characteristics/Skills </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Self-Organizing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914526"/>
            <a:ext cx="10395219" cy="4236892"/>
          </a:xfrm>
        </p:spPr>
        <p:txBody>
          <a:bodyPr/>
          <a:lstStyle/>
          <a:p>
            <a:pPr marL="342900" indent="-342900">
              <a:lnSpc>
                <a:spcPct val="100000"/>
              </a:lnSpc>
              <a:spcBef>
                <a:spcPts val="400"/>
              </a:spcBef>
              <a:buFont typeface="Arial" panose="020B0604020202020204" pitchFamily="34" charset="0"/>
              <a:buChar char="•"/>
            </a:pPr>
            <a:r>
              <a:rPr lang="en-US" sz="2400" dirty="0"/>
              <a:t>Team members self-organize to determine the best way to accomplish the sprint goal. </a:t>
            </a:r>
          </a:p>
          <a:p>
            <a:pPr marL="342900" indent="-342900">
              <a:lnSpc>
                <a:spcPct val="100000"/>
              </a:lnSpc>
              <a:spcBef>
                <a:spcPts val="400"/>
              </a:spcBef>
              <a:buFont typeface="Arial" panose="020B0604020202020204" pitchFamily="34" charset="0"/>
              <a:buChar char="•"/>
            </a:pPr>
            <a:r>
              <a:rPr lang="en-US" sz="2400" dirty="0"/>
              <a:t>There is no project manager or other manager who tells the team how to do its work (and a ScrumMaster should never presume to). </a:t>
            </a:r>
          </a:p>
          <a:p>
            <a:pPr marL="342900" indent="-342900">
              <a:lnSpc>
                <a:spcPct val="100000"/>
              </a:lnSpc>
              <a:spcBef>
                <a:spcPts val="400"/>
              </a:spcBef>
              <a:buFont typeface="Arial" panose="020B0604020202020204" pitchFamily="34" charset="0"/>
              <a:buChar char="•"/>
            </a:pPr>
            <a:r>
              <a:rPr lang="en-US" sz="2400" dirty="0"/>
              <a:t>Self-organization is a bottom-up, emergent property of the system—there is no external dominating force applying traditional top-down, command-and-control management.</a:t>
            </a:r>
          </a:p>
          <a:p>
            <a:pPr marL="342900" indent="-342900">
              <a:lnSpc>
                <a:spcPct val="100000"/>
              </a:lnSpc>
              <a:spcBef>
                <a:spcPts val="400"/>
              </a:spcBef>
              <a:buFont typeface="Arial" panose="020B0604020202020204" pitchFamily="34" charset="0"/>
              <a:buChar char="•"/>
            </a:pPr>
            <a:r>
              <a:rPr lang="en-US" sz="2400" dirty="0"/>
              <a:t>The development team has no top-down command-and-control authority that tells the team how to do its work. </a:t>
            </a:r>
          </a:p>
          <a:p>
            <a:pPr marL="342900" indent="-342900">
              <a:lnSpc>
                <a:spcPct val="100000"/>
              </a:lnSpc>
              <a:spcBef>
                <a:spcPts val="400"/>
              </a:spcBef>
              <a:buFont typeface="Arial" panose="020B0604020202020204" pitchFamily="34" charset="0"/>
              <a:buChar char="•"/>
            </a:pPr>
            <a:r>
              <a:rPr lang="en-US" sz="2400" dirty="0"/>
              <a:t>Instead, a cross-functionally diverse team of people organize themselves in the most appropriate way to get work done.</a:t>
            </a:r>
          </a:p>
        </p:txBody>
      </p:sp>
    </p:spTree>
    <p:extLst>
      <p:ext uri="{BB962C8B-B14F-4D97-AF65-F5344CB8AC3E}">
        <p14:creationId xmlns:p14="http://schemas.microsoft.com/office/powerpoint/2010/main" val="1437832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51686" y="314090"/>
            <a:ext cx="6879547" cy="485698"/>
          </a:xfrm>
        </p:spPr>
        <p:txBody>
          <a:bodyPr>
            <a:normAutofit fontScale="90000"/>
          </a:bodyPr>
          <a:lstStyle/>
          <a:p>
            <a:r>
              <a:rPr lang="en-US" dirty="0"/>
              <a:t>Development Team – Characteristics/Skills </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Cross-Functionally Diverse and Sufficient</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914525"/>
            <a:ext cx="10395219" cy="4403147"/>
          </a:xfrm>
        </p:spPr>
        <p:txBody>
          <a:bodyPr/>
          <a:lstStyle/>
          <a:p>
            <a:pPr marL="342900" indent="-342900">
              <a:lnSpc>
                <a:spcPct val="100000"/>
              </a:lnSpc>
              <a:spcBef>
                <a:spcPts val="400"/>
              </a:spcBef>
              <a:buFont typeface="Arial" panose="020B0604020202020204" pitchFamily="34" charset="0"/>
              <a:buChar char="•"/>
            </a:pPr>
            <a:r>
              <a:rPr lang="en-US" sz="2200" dirty="0"/>
              <a:t>Development team members should be cross-functionally diverse; collectively they should possess the necessary and sufficient set of skills to get the job done. </a:t>
            </a:r>
          </a:p>
          <a:p>
            <a:pPr marL="342900" indent="-342900">
              <a:lnSpc>
                <a:spcPct val="100000"/>
              </a:lnSpc>
              <a:spcBef>
                <a:spcPts val="400"/>
              </a:spcBef>
              <a:buFont typeface="Arial" panose="020B0604020202020204" pitchFamily="34" charset="0"/>
              <a:buChar char="•"/>
            </a:pPr>
            <a:r>
              <a:rPr lang="en-US" sz="2200" dirty="0"/>
              <a:t>A well-formed team can take an item off of the product backlog and produce a good-quality, working feature that meets the Scrum team’s definition of done.</a:t>
            </a:r>
          </a:p>
          <a:p>
            <a:pPr marL="342900" indent="-342900">
              <a:lnSpc>
                <a:spcPct val="100000"/>
              </a:lnSpc>
              <a:spcBef>
                <a:spcPts val="400"/>
              </a:spcBef>
              <a:buFont typeface="Arial" panose="020B0604020202020204" pitchFamily="34" charset="0"/>
              <a:buChar char="•"/>
            </a:pPr>
            <a:r>
              <a:rPr lang="en-US" sz="2200" dirty="0"/>
              <a:t>Teams composed solely of people with the same skills (traditional silo teams) can at most do part of the job. </a:t>
            </a:r>
          </a:p>
          <a:p>
            <a:pPr marL="342900" indent="-342900">
              <a:lnSpc>
                <a:spcPct val="100000"/>
              </a:lnSpc>
              <a:spcBef>
                <a:spcPts val="400"/>
              </a:spcBef>
              <a:buFont typeface="Arial" panose="020B0604020202020204" pitchFamily="34" charset="0"/>
              <a:buChar char="•"/>
            </a:pPr>
            <a:r>
              <a:rPr lang="en-US" sz="2200" dirty="0"/>
              <a:t>As a result, silo teams end up handing off work products to other silo teams.</a:t>
            </a:r>
          </a:p>
          <a:p>
            <a:pPr marL="342900" indent="-342900">
              <a:lnSpc>
                <a:spcPct val="100000"/>
              </a:lnSpc>
              <a:spcBef>
                <a:spcPts val="400"/>
              </a:spcBef>
              <a:buFont typeface="Arial" panose="020B0604020202020204" pitchFamily="34" charset="0"/>
              <a:buChar char="•"/>
            </a:pPr>
            <a:r>
              <a:rPr lang="en-US" sz="2200" dirty="0"/>
              <a:t>Handoffs represent an excellent opportunity for miscommunication and costly mistakes. </a:t>
            </a:r>
          </a:p>
          <a:p>
            <a:pPr marL="342900" indent="-342900">
              <a:lnSpc>
                <a:spcPct val="100000"/>
              </a:lnSpc>
              <a:spcBef>
                <a:spcPts val="400"/>
              </a:spcBef>
              <a:buFont typeface="Arial" panose="020B0604020202020204" pitchFamily="34" charset="0"/>
              <a:buChar char="•"/>
            </a:pPr>
            <a:r>
              <a:rPr lang="en-US" sz="2200" dirty="0"/>
              <a:t>Having diverse teams minimizes the number of handoffs. And creating diverse teams doesn’t prevent us from having multiple team members who might be highly skilled in the same discipline such as Java or C++ development or testing.</a:t>
            </a:r>
          </a:p>
        </p:txBody>
      </p:sp>
    </p:spTree>
    <p:extLst>
      <p:ext uri="{BB962C8B-B14F-4D97-AF65-F5344CB8AC3E}">
        <p14:creationId xmlns:p14="http://schemas.microsoft.com/office/powerpoint/2010/main" val="2753676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51686" y="314090"/>
            <a:ext cx="6879547" cy="485698"/>
          </a:xfrm>
        </p:spPr>
        <p:txBody>
          <a:bodyPr>
            <a:normAutofit fontScale="90000"/>
          </a:bodyPr>
          <a:lstStyle/>
          <a:p>
            <a:r>
              <a:rPr lang="en-US" dirty="0"/>
              <a:t>Development Team – Characteristics/Skills </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Cross-Functionally Diverse and Sufficient</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810759"/>
            <a:ext cx="10395219" cy="4506913"/>
          </a:xfrm>
        </p:spPr>
        <p:txBody>
          <a:bodyPr/>
          <a:lstStyle/>
          <a:p>
            <a:pPr marL="342900" indent="-342900">
              <a:lnSpc>
                <a:spcPct val="100000"/>
              </a:lnSpc>
              <a:spcBef>
                <a:spcPts val="400"/>
              </a:spcBef>
              <a:buFont typeface="Arial" panose="020B0604020202020204" pitchFamily="34" charset="0"/>
              <a:buChar char="•"/>
            </a:pPr>
            <a:r>
              <a:rPr lang="en-US" sz="2200" dirty="0"/>
              <a:t>A cross-functionally diverse team has members from different backgrounds. Each team member brings a set of cognitive tools for problem solving; these tools can involve different interpretations (of the same data), different strategies (or heuristics) for solving problems, different mental models of how things work, and different preferences for both approaches and solutions. </a:t>
            </a:r>
          </a:p>
          <a:p>
            <a:pPr marL="342900" indent="-342900">
              <a:lnSpc>
                <a:spcPct val="100000"/>
              </a:lnSpc>
              <a:spcBef>
                <a:spcPts val="400"/>
              </a:spcBef>
              <a:buFont typeface="Arial" panose="020B0604020202020204" pitchFamily="34" charset="0"/>
              <a:buChar char="•"/>
            </a:pPr>
            <a:r>
              <a:rPr lang="en-US" sz="2200" dirty="0"/>
              <a:t>This kind of diversity typically leads to better outcomes in terms of faster solutions, higher-quality deliverables, and greater innovation, all of which translate into greater economic value (Page 2007).</a:t>
            </a:r>
          </a:p>
          <a:p>
            <a:pPr marL="342900" indent="-342900">
              <a:lnSpc>
                <a:spcPct val="100000"/>
              </a:lnSpc>
              <a:spcBef>
                <a:spcPts val="400"/>
              </a:spcBef>
              <a:buFont typeface="Arial" panose="020B0604020202020204" pitchFamily="34" charset="0"/>
              <a:buChar char="•"/>
            </a:pPr>
            <a:r>
              <a:rPr lang="en-US" sz="2200" dirty="0"/>
              <a:t>We should also strive for team diversity by having a good mix of senior- and junior-level personnel on the same team. Too many senior-level people might cause unnecessary turbulence, similar to having too many cooks in the kitchen. Too many junior people, however, and the team might not be sufficiently skilled to get the job done. A good mix promotes a healthy, collaborative learning environment.</a:t>
            </a:r>
          </a:p>
        </p:txBody>
      </p:sp>
    </p:spTree>
    <p:extLst>
      <p:ext uri="{BB962C8B-B14F-4D97-AF65-F5344CB8AC3E}">
        <p14:creationId xmlns:p14="http://schemas.microsoft.com/office/powerpoint/2010/main" val="1082943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51686" y="314090"/>
            <a:ext cx="6879547" cy="485698"/>
          </a:xfrm>
        </p:spPr>
        <p:txBody>
          <a:bodyPr>
            <a:normAutofit fontScale="90000"/>
          </a:bodyPr>
          <a:lstStyle/>
          <a:p>
            <a:r>
              <a:rPr lang="en-US" dirty="0"/>
              <a:t>Development Team – Characteristics/Skills </a:t>
            </a:r>
          </a:p>
        </p:txBody>
      </p:sp>
      <p:pic>
        <p:nvPicPr>
          <p:cNvPr id="7" name="Picture 6">
            <a:extLst>
              <a:ext uri="{FF2B5EF4-FFF2-40B4-BE49-F238E27FC236}">
                <a16:creationId xmlns:a16="http://schemas.microsoft.com/office/drawing/2014/main" id="{63BFFC20-42FA-7B4F-A5D9-FACC74489582}"/>
              </a:ext>
            </a:extLst>
          </p:cNvPr>
          <p:cNvPicPr>
            <a:picLocks noChangeAspect="1"/>
          </p:cNvPicPr>
          <p:nvPr/>
        </p:nvPicPr>
        <p:blipFill>
          <a:blip r:embed="rId3"/>
          <a:stretch>
            <a:fillRect/>
          </a:stretch>
        </p:blipFill>
        <p:spPr>
          <a:xfrm>
            <a:off x="329067" y="1343892"/>
            <a:ext cx="11225623" cy="4805586"/>
          </a:xfrm>
          <a:prstGeom prst="rect">
            <a:avLst/>
          </a:prstGeom>
        </p:spPr>
      </p:pic>
    </p:spTree>
    <p:extLst>
      <p:ext uri="{BB962C8B-B14F-4D97-AF65-F5344CB8AC3E}">
        <p14:creationId xmlns:p14="http://schemas.microsoft.com/office/powerpoint/2010/main" val="812148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51686" y="314090"/>
            <a:ext cx="6879547" cy="485698"/>
          </a:xfrm>
        </p:spPr>
        <p:txBody>
          <a:bodyPr>
            <a:normAutofit fontScale="90000"/>
          </a:bodyPr>
          <a:lstStyle/>
          <a:p>
            <a:r>
              <a:rPr lang="en-US" dirty="0"/>
              <a:t>Development Team – Characteristics/Skills </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T-Shaped Skills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810759"/>
            <a:ext cx="10395219" cy="4506913"/>
          </a:xfrm>
        </p:spPr>
        <p:txBody>
          <a:bodyPr/>
          <a:lstStyle/>
          <a:p>
            <a:pPr marL="342900" indent="-342900">
              <a:lnSpc>
                <a:spcPct val="100000"/>
              </a:lnSpc>
              <a:spcBef>
                <a:spcPts val="400"/>
              </a:spcBef>
              <a:buFont typeface="Arial" panose="020B0604020202020204" pitchFamily="34" charset="0"/>
              <a:buChar char="•"/>
            </a:pPr>
            <a:r>
              <a:rPr lang="en-US" sz="2200" dirty="0"/>
              <a:t>T-shaped skills mean that a team member (say, Sue) has deep skills in her preferred functional area, discipline, or specialty. </a:t>
            </a:r>
          </a:p>
          <a:p>
            <a:pPr marL="342900" indent="-342900">
              <a:lnSpc>
                <a:spcPct val="100000"/>
              </a:lnSpc>
              <a:spcBef>
                <a:spcPts val="400"/>
              </a:spcBef>
              <a:buFont typeface="Arial" panose="020B0604020202020204" pitchFamily="34" charset="0"/>
              <a:buChar char="•"/>
            </a:pPr>
            <a:r>
              <a:rPr lang="en-US" sz="2200" dirty="0"/>
              <a:t>For example, Sue is a great user-experience (UX) designer—that is her specialty and where she prefers to do work. Sue, however, can also work outside of her core specialty area, doing some testing and some documentation. </a:t>
            </a:r>
          </a:p>
          <a:p>
            <a:pPr marL="342900" indent="-342900">
              <a:lnSpc>
                <a:spcPct val="100000"/>
              </a:lnSpc>
              <a:spcBef>
                <a:spcPts val="400"/>
              </a:spcBef>
              <a:buFont typeface="Arial" panose="020B0604020202020204" pitchFamily="34" charset="0"/>
              <a:buChar char="•"/>
            </a:pPr>
            <a:r>
              <a:rPr lang="en-US" sz="2200" dirty="0"/>
              <a:t>She isn’t as good a tester or documenter as those who specialize in those areas, but she can help out with testing or documentation if that’s where the team is experiencing a bottleneck and needs to swarm people to get the job done. </a:t>
            </a:r>
          </a:p>
          <a:p>
            <a:pPr marL="342900" indent="-342900">
              <a:lnSpc>
                <a:spcPct val="100000"/>
              </a:lnSpc>
              <a:spcBef>
                <a:spcPts val="400"/>
              </a:spcBef>
              <a:buFont typeface="Arial" panose="020B0604020202020204" pitchFamily="34" charset="0"/>
              <a:buChar char="•"/>
            </a:pPr>
            <a:r>
              <a:rPr lang="en-US" sz="2200" dirty="0"/>
              <a:t>In this respect Sue has broad skills that allow her to work outside her core area.</a:t>
            </a:r>
          </a:p>
        </p:txBody>
      </p:sp>
    </p:spTree>
    <p:extLst>
      <p:ext uri="{BB962C8B-B14F-4D97-AF65-F5344CB8AC3E}">
        <p14:creationId xmlns:p14="http://schemas.microsoft.com/office/powerpoint/2010/main" val="3126749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51686" y="314090"/>
            <a:ext cx="6879547" cy="485698"/>
          </a:xfrm>
        </p:spPr>
        <p:txBody>
          <a:bodyPr>
            <a:normAutofit fontScale="90000"/>
          </a:bodyPr>
          <a:lstStyle/>
          <a:p>
            <a:r>
              <a:rPr lang="en-US" dirty="0"/>
              <a:t>Development Team – Characteristics/Skills </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T-Shaped Skills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810759"/>
            <a:ext cx="10395219" cy="4506913"/>
          </a:xfrm>
        </p:spPr>
        <p:txBody>
          <a:bodyPr/>
          <a:lstStyle/>
          <a:p>
            <a:pPr marL="342900" indent="-342900">
              <a:lnSpc>
                <a:spcPct val="100000"/>
              </a:lnSpc>
              <a:spcBef>
                <a:spcPts val="400"/>
              </a:spcBef>
              <a:buFont typeface="Arial" panose="020B0604020202020204" pitchFamily="34" charset="0"/>
              <a:buChar char="•"/>
            </a:pPr>
            <a:r>
              <a:rPr lang="en-US" sz="2200" dirty="0"/>
              <a:t>Managers should focus on forming teams that have the best set of T-shaped skills that are possible with available personnel. </a:t>
            </a:r>
          </a:p>
          <a:p>
            <a:pPr marL="342900" indent="-342900">
              <a:lnSpc>
                <a:spcPct val="100000"/>
              </a:lnSpc>
              <a:spcBef>
                <a:spcPts val="400"/>
              </a:spcBef>
              <a:buFont typeface="Arial" panose="020B0604020202020204" pitchFamily="34" charset="0"/>
              <a:buChar char="•"/>
            </a:pPr>
            <a:r>
              <a:rPr lang="en-US" sz="2200" dirty="0"/>
              <a:t>It might not be possible to get exactly the desired team skill set from the get-go, so the desired skill set could evolve over time as the needs of the product development effort evolve. </a:t>
            </a:r>
          </a:p>
          <a:p>
            <a:pPr marL="342900" indent="-342900">
              <a:lnSpc>
                <a:spcPct val="100000"/>
              </a:lnSpc>
              <a:spcBef>
                <a:spcPts val="400"/>
              </a:spcBef>
              <a:buFont typeface="Arial" panose="020B0604020202020204" pitchFamily="34" charset="0"/>
              <a:buChar char="•"/>
            </a:pPr>
            <a:r>
              <a:rPr lang="en-US" sz="2200" dirty="0"/>
              <a:t>Therefore, it is critical to have an environment where people are constantly learning and adding to their skill sets, whether those include domain knowledge, technical knowledge, thinking skills, or other capabilities. Management needs to support team members with time to learn and experiment.</a:t>
            </a:r>
          </a:p>
        </p:txBody>
      </p:sp>
    </p:spTree>
    <p:extLst>
      <p:ext uri="{BB962C8B-B14F-4D97-AF65-F5344CB8AC3E}">
        <p14:creationId xmlns:p14="http://schemas.microsoft.com/office/powerpoint/2010/main" val="1919671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51686" y="314090"/>
            <a:ext cx="6879547" cy="485698"/>
          </a:xfrm>
        </p:spPr>
        <p:txBody>
          <a:bodyPr>
            <a:normAutofit fontScale="90000"/>
          </a:bodyPr>
          <a:lstStyle/>
          <a:p>
            <a:r>
              <a:rPr lang="en-US" dirty="0"/>
              <a:t>Development Team – Characteristics/Skills </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T-Shaped Skills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810759"/>
            <a:ext cx="10395219" cy="4506913"/>
          </a:xfrm>
        </p:spPr>
        <p:txBody>
          <a:bodyPr/>
          <a:lstStyle/>
          <a:p>
            <a:pPr marL="342900" indent="-342900">
              <a:lnSpc>
                <a:spcPct val="100000"/>
              </a:lnSpc>
              <a:spcBef>
                <a:spcPts val="400"/>
              </a:spcBef>
              <a:buFont typeface="Arial" panose="020B0604020202020204" pitchFamily="34" charset="0"/>
              <a:buChar char="•"/>
            </a:pPr>
            <a:r>
              <a:rPr lang="en-US" sz="2200" dirty="0"/>
              <a:t>Is it OK to have pure specialists on the team? Let’s take our earlier example of Sue and assume she is a great UX designer, but that’s all she can do. </a:t>
            </a:r>
          </a:p>
          <a:p>
            <a:pPr marL="342900" indent="-342900">
              <a:lnSpc>
                <a:spcPct val="100000"/>
              </a:lnSpc>
              <a:spcBef>
                <a:spcPts val="400"/>
              </a:spcBef>
              <a:buFont typeface="Arial" panose="020B0604020202020204" pitchFamily="34" charset="0"/>
              <a:buChar char="•"/>
            </a:pPr>
            <a:r>
              <a:rPr lang="en-US" sz="2200" dirty="0"/>
              <a:t>Because we have so few UX designers, we really don’t want her doing anything but critical UX design work. We need her skills on the team, but we’ll be able to fill only about 10% of her time with team-related work. In these cases, an obvious solution is to divide Sue’s time among multiple teams.</a:t>
            </a:r>
          </a:p>
          <a:p>
            <a:pPr marL="342900" indent="-342900">
              <a:lnSpc>
                <a:spcPct val="100000"/>
              </a:lnSpc>
              <a:spcBef>
                <a:spcPts val="400"/>
              </a:spcBef>
              <a:buFont typeface="Arial" panose="020B0604020202020204" pitchFamily="34" charset="0"/>
              <a:buChar char="•"/>
            </a:pPr>
            <a:r>
              <a:rPr lang="en-US" sz="2200" dirty="0"/>
              <a:t>However, we must be practical. Sue would be far too fractured if she divided her time in 10% increments to many teams at the same time. She would soon become a bottleneck (see the “Focused and Committed” section later in this chapter). </a:t>
            </a:r>
          </a:p>
        </p:txBody>
      </p:sp>
    </p:spTree>
    <p:extLst>
      <p:ext uri="{BB962C8B-B14F-4D97-AF65-F5344CB8AC3E}">
        <p14:creationId xmlns:p14="http://schemas.microsoft.com/office/powerpoint/2010/main" val="2641886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51686" y="314090"/>
            <a:ext cx="6879547" cy="485698"/>
          </a:xfrm>
        </p:spPr>
        <p:txBody>
          <a:bodyPr>
            <a:normAutofit fontScale="90000"/>
          </a:bodyPr>
          <a:lstStyle/>
          <a:p>
            <a:r>
              <a:rPr lang="en-US" dirty="0"/>
              <a:t>Development Team – Characteristics/Skills </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T-Shaped Skills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810759"/>
            <a:ext cx="10395219" cy="4506913"/>
          </a:xfrm>
        </p:spPr>
        <p:txBody>
          <a:bodyPr/>
          <a:lstStyle/>
          <a:p>
            <a:pPr marL="342900" indent="-342900">
              <a:lnSpc>
                <a:spcPct val="100000"/>
              </a:lnSpc>
              <a:spcBef>
                <a:spcPts val="400"/>
              </a:spcBef>
              <a:buFont typeface="Arial" panose="020B0604020202020204" pitchFamily="34" charset="0"/>
              <a:buChar char="•"/>
            </a:pPr>
            <a:r>
              <a:rPr lang="en-US" sz="2200" dirty="0"/>
              <a:t>Recall from Chapter 3 that our goal shouldn’t be to keep people like Sue 100% utilized. Instead, we should be more concerned about the idle work (the baton sitting on the ground) that occurs when we rely too much on an overutilized resource. </a:t>
            </a:r>
          </a:p>
          <a:p>
            <a:pPr marL="342900" indent="-342900">
              <a:lnSpc>
                <a:spcPct val="100000"/>
              </a:lnSpc>
              <a:spcBef>
                <a:spcPts val="400"/>
              </a:spcBef>
              <a:buFont typeface="Arial" panose="020B0604020202020204" pitchFamily="34" charset="0"/>
              <a:buChar char="•"/>
            </a:pPr>
            <a:r>
              <a:rPr lang="en-US" sz="2200" dirty="0"/>
              <a:t>Therefore, we might allocate Sue as a specialist to a reasonable number of products, but not so many that she is the cause of baton dropping.</a:t>
            </a:r>
          </a:p>
          <a:p>
            <a:pPr marL="342900" indent="-342900">
              <a:lnSpc>
                <a:spcPct val="100000"/>
              </a:lnSpc>
              <a:spcBef>
                <a:spcPts val="400"/>
              </a:spcBef>
              <a:buFont typeface="Arial" panose="020B0604020202020204" pitchFamily="34" charset="0"/>
              <a:buChar char="•"/>
            </a:pPr>
            <a:r>
              <a:rPr lang="en-US" sz="2200" dirty="0"/>
              <a:t>Because our goal is to achieve good flow with team members who have broad T-shaped skills, we should encourage Sue to help other team members acquire reasonable UX design knowledge so that we no longer need to rely so heavily on specialists.</a:t>
            </a:r>
          </a:p>
          <a:p>
            <a:pPr marL="342900" indent="-342900">
              <a:lnSpc>
                <a:spcPct val="100000"/>
              </a:lnSpc>
              <a:spcBef>
                <a:spcPts val="400"/>
              </a:spcBef>
              <a:buFont typeface="Arial" panose="020B0604020202020204" pitchFamily="34" charset="0"/>
              <a:buChar char="•"/>
            </a:pPr>
            <a:r>
              <a:rPr lang="en-US" sz="2200" dirty="0"/>
              <a:t>Most team members should have T-shaped skills, but we still might have some specialists in the mix.</a:t>
            </a:r>
          </a:p>
        </p:txBody>
      </p:sp>
    </p:spTree>
    <p:extLst>
      <p:ext uri="{BB962C8B-B14F-4D97-AF65-F5344CB8AC3E}">
        <p14:creationId xmlns:p14="http://schemas.microsoft.com/office/powerpoint/2010/main" val="3960724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51686" y="314090"/>
            <a:ext cx="6879547" cy="485698"/>
          </a:xfrm>
        </p:spPr>
        <p:txBody>
          <a:bodyPr>
            <a:normAutofit fontScale="90000"/>
          </a:bodyPr>
          <a:lstStyle/>
          <a:p>
            <a:r>
              <a:rPr lang="en-US" dirty="0"/>
              <a:t>Development Team – Characteristics/Skills </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Musketeer Attitude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10759"/>
            <a:ext cx="8253172" cy="4506913"/>
          </a:xfrm>
        </p:spPr>
        <p:txBody>
          <a:bodyPr/>
          <a:lstStyle/>
          <a:p>
            <a:pPr marL="342900" indent="-342900">
              <a:lnSpc>
                <a:spcPct val="100000"/>
              </a:lnSpc>
              <a:spcBef>
                <a:spcPts val="400"/>
              </a:spcBef>
              <a:buFont typeface="Arial" panose="020B0604020202020204" pitchFamily="34" charset="0"/>
              <a:buChar char="•"/>
            </a:pPr>
            <a:r>
              <a:rPr lang="en-US" sz="2200" dirty="0"/>
              <a:t>Members of the development team (and the Scrum team as a whole!) need to have the same attitude as the Three Musketeers—“All for one and one for all.” </a:t>
            </a:r>
          </a:p>
          <a:p>
            <a:pPr marL="342900" indent="-342900">
              <a:lnSpc>
                <a:spcPct val="100000"/>
              </a:lnSpc>
              <a:spcBef>
                <a:spcPts val="400"/>
              </a:spcBef>
              <a:buFont typeface="Arial" panose="020B0604020202020204" pitchFamily="34" charset="0"/>
              <a:buChar char="•"/>
            </a:pPr>
            <a:r>
              <a:rPr lang="en-US" sz="2200" dirty="0"/>
              <a:t>This Musketeer attitude reinforces the point that the team members collectively own the responsibility of getting the job done. They win as a team or they fail as a team.</a:t>
            </a:r>
          </a:p>
          <a:p>
            <a:pPr marL="342900" indent="-342900">
              <a:lnSpc>
                <a:spcPct val="100000"/>
              </a:lnSpc>
              <a:spcBef>
                <a:spcPts val="400"/>
              </a:spcBef>
              <a:buFont typeface="Arial" panose="020B0604020202020204" pitchFamily="34" charset="0"/>
              <a:buChar char="•"/>
            </a:pPr>
            <a:r>
              <a:rPr lang="en-US" sz="2200" dirty="0"/>
              <a:t>In a well-functioning Scrum team, I would never expect anyone to say, “I got my part done. You didn’t get your part done. Therefore we failed.” This attitude misses the point that team members are all in the same boat together (see Figure 11.7).</a:t>
            </a:r>
          </a:p>
          <a:p>
            <a:pPr marL="342900" indent="-342900">
              <a:lnSpc>
                <a:spcPct val="100000"/>
              </a:lnSpc>
              <a:spcBef>
                <a:spcPts val="400"/>
              </a:spcBef>
              <a:buFont typeface="Arial" panose="020B0604020202020204" pitchFamily="34" charset="0"/>
              <a:buChar char="•"/>
            </a:pPr>
            <a:r>
              <a:rPr lang="en-US" sz="2200" dirty="0"/>
              <a:t>Team members must appreciate that they must work together to meet their commitments, because if they fail, it’s going to be everybody’s problem in the end.</a:t>
            </a:r>
          </a:p>
        </p:txBody>
      </p:sp>
      <p:pic>
        <p:nvPicPr>
          <p:cNvPr id="2" name="Picture 1">
            <a:extLst>
              <a:ext uri="{FF2B5EF4-FFF2-40B4-BE49-F238E27FC236}">
                <a16:creationId xmlns:a16="http://schemas.microsoft.com/office/drawing/2014/main" id="{BD341E2A-2BE0-9A44-A733-61291AE4028E}"/>
              </a:ext>
            </a:extLst>
          </p:cNvPr>
          <p:cNvPicPr>
            <a:picLocks noChangeAspect="1"/>
          </p:cNvPicPr>
          <p:nvPr/>
        </p:nvPicPr>
        <p:blipFill>
          <a:blip r:embed="rId3"/>
          <a:stretch>
            <a:fillRect/>
          </a:stretch>
        </p:blipFill>
        <p:spPr>
          <a:xfrm>
            <a:off x="8789186" y="2757054"/>
            <a:ext cx="3186986" cy="1759527"/>
          </a:xfrm>
          <a:prstGeom prst="rect">
            <a:avLst/>
          </a:prstGeom>
        </p:spPr>
      </p:pic>
    </p:spTree>
    <p:extLst>
      <p:ext uri="{BB962C8B-B14F-4D97-AF65-F5344CB8AC3E}">
        <p14:creationId xmlns:p14="http://schemas.microsoft.com/office/powerpoint/2010/main" val="3862178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69467" y="1792849"/>
            <a:ext cx="10656551" cy="4003964"/>
          </a:xfrm>
        </p:spPr>
        <p:txBody>
          <a:bodyPr/>
          <a:lstStyle/>
          <a:p>
            <a:pPr marL="285750" indent="-285750">
              <a:buFont typeface="Arial" panose="020B0604020202020204" pitchFamily="34" charset="0"/>
              <a:buChar char="•"/>
            </a:pPr>
            <a:r>
              <a:rPr lang="en-US" sz="2400" dirty="0"/>
              <a:t>Reminder: Mid-Term exam </a:t>
            </a:r>
            <a:r>
              <a:rPr lang="en-US" sz="2200" dirty="0"/>
              <a:t>covers material up to and including this week.</a:t>
            </a:r>
          </a:p>
          <a:p>
            <a:pPr marL="742939" lvl="1" indent="-285750">
              <a:buFont typeface="Arial" panose="020B0604020202020204" pitchFamily="34" charset="0"/>
              <a:buChar char="•"/>
            </a:pPr>
            <a:r>
              <a:rPr lang="en-US" dirty="0"/>
              <a:t>Available on </a:t>
            </a:r>
            <a:r>
              <a:rPr lang="en-US" dirty="0" err="1"/>
              <a:t>UBlearns</a:t>
            </a:r>
            <a:r>
              <a:rPr lang="en-US" dirty="0"/>
              <a:t> starting on Tuesday, 3/16 at 6 pm and available until the following day</a:t>
            </a:r>
            <a:r>
              <a:rPr lang="en-US"/>
              <a:t>, Wednesday, </a:t>
            </a:r>
            <a:r>
              <a:rPr lang="en-US" dirty="0"/>
              <a:t>3/17 at 12 noon.</a:t>
            </a:r>
          </a:p>
          <a:p>
            <a:pPr marL="742939" lvl="1" indent="-285750">
              <a:buFont typeface="Arial" panose="020B0604020202020204" pitchFamily="34" charset="0"/>
              <a:buChar char="•"/>
            </a:pPr>
            <a:r>
              <a:rPr lang="en-US" dirty="0"/>
              <a:t>Zoom check in calls will be held at several points during this timeframe.</a:t>
            </a:r>
          </a:p>
          <a:p>
            <a:pPr marL="742939" lvl="1" indent="-285750">
              <a:buFont typeface="Arial" panose="020B0604020202020204" pitchFamily="34" charset="0"/>
              <a:buChar char="•"/>
            </a:pPr>
            <a:r>
              <a:rPr lang="en-US" dirty="0"/>
              <a:t>Three short-answer questions.</a:t>
            </a:r>
          </a:p>
          <a:p>
            <a:pPr marL="285750" indent="-285750">
              <a:buFont typeface="Arial" panose="020B0604020202020204" pitchFamily="34" charset="0"/>
              <a:buChar char="•"/>
            </a:pPr>
            <a:r>
              <a:rPr lang="en-US" sz="2400" dirty="0"/>
              <a:t>Chapter 11 – Development Team.</a:t>
            </a:r>
          </a:p>
          <a:p>
            <a:pPr marL="285750" indent="-285750">
              <a:buFont typeface="Arial" panose="020B0604020202020204" pitchFamily="34" charset="0"/>
              <a:buChar char="•"/>
            </a:pPr>
            <a:r>
              <a:rPr lang="en-US" sz="2400" dirty="0"/>
              <a:t>Chapter 12 – Scrum Team Structures.</a:t>
            </a:r>
          </a:p>
          <a:p>
            <a:pPr marL="285750" indent="-285750">
              <a:buFont typeface="Arial" panose="020B0604020202020204" pitchFamily="34" charset="0"/>
              <a:buChar char="•"/>
            </a:pPr>
            <a:r>
              <a:rPr lang="en-US" sz="2400" dirty="0"/>
              <a:t>Chapter 13 – Managers.</a:t>
            </a:r>
          </a:p>
          <a:p>
            <a:pPr marL="285750" indent="-285750">
              <a:buFont typeface="Arial" panose="020B0604020202020204" pitchFamily="34" charset="0"/>
              <a:buChar char="•"/>
            </a:pPr>
            <a:r>
              <a:rPr lang="en-US" sz="2400" dirty="0" err="1"/>
              <a:t>TopHat</a:t>
            </a:r>
            <a:r>
              <a:rPr lang="en-US" sz="2400" dirty="0"/>
              <a:t> assignment will be given based on material from this week.</a:t>
            </a:r>
          </a:p>
        </p:txBody>
      </p:sp>
      <p:sp>
        <p:nvSpPr>
          <p:cNvPr id="3" name="Title 2"/>
          <p:cNvSpPr>
            <a:spLocks noGrp="1"/>
          </p:cNvSpPr>
          <p:nvPr>
            <p:ph type="title"/>
          </p:nvPr>
        </p:nvSpPr>
        <p:spPr>
          <a:xfrm>
            <a:off x="569468" y="1049334"/>
            <a:ext cx="10515600" cy="716084"/>
          </a:xfrm>
        </p:spPr>
        <p:txBody>
          <a:bodyPr/>
          <a:lstStyle/>
          <a:p>
            <a:r>
              <a:rPr lang="en-US" dirty="0"/>
              <a:t>Agenda</a:t>
            </a:r>
          </a:p>
        </p:txBody>
      </p:sp>
    </p:spTree>
    <p:extLst>
      <p:ext uri="{BB962C8B-B14F-4D97-AF65-F5344CB8AC3E}">
        <p14:creationId xmlns:p14="http://schemas.microsoft.com/office/powerpoint/2010/main" val="438157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51686" y="314090"/>
            <a:ext cx="6879547" cy="485698"/>
          </a:xfrm>
        </p:spPr>
        <p:txBody>
          <a:bodyPr>
            <a:normAutofit fontScale="90000"/>
          </a:bodyPr>
          <a:lstStyle/>
          <a:p>
            <a:r>
              <a:rPr lang="en-US" dirty="0"/>
              <a:t>Development Team – Characteristics/Skills </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High-Bandwidth Communications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810759"/>
            <a:ext cx="10395219" cy="4506913"/>
          </a:xfrm>
        </p:spPr>
        <p:txBody>
          <a:bodyPr/>
          <a:lstStyle/>
          <a:p>
            <a:pPr marL="342900" indent="-342900">
              <a:lnSpc>
                <a:spcPct val="100000"/>
              </a:lnSpc>
              <a:spcBef>
                <a:spcPts val="400"/>
              </a:spcBef>
              <a:buFont typeface="Arial" panose="020B0604020202020204" pitchFamily="34" charset="0"/>
              <a:buChar char="•"/>
            </a:pPr>
            <a:r>
              <a:rPr lang="en-US" sz="2200" dirty="0"/>
              <a:t>Development team members need to communicate with one another, as well as with the product owner and ScrumMaster, in a high-bandwidth manner, where valuable information is exchanged quickly and efficiently with minimal overhead.</a:t>
            </a:r>
          </a:p>
          <a:p>
            <a:pPr marL="342900" indent="-342900">
              <a:lnSpc>
                <a:spcPct val="100000"/>
              </a:lnSpc>
              <a:spcBef>
                <a:spcPts val="400"/>
              </a:spcBef>
              <a:buFont typeface="Arial" panose="020B0604020202020204" pitchFamily="34" charset="0"/>
              <a:buChar char="•"/>
            </a:pPr>
            <a:r>
              <a:rPr lang="en-US" sz="2200" dirty="0"/>
              <a:t>High-bandwidth communications increase both the frequency and quality of information sharing.</a:t>
            </a:r>
          </a:p>
          <a:p>
            <a:pPr marL="342900" indent="-342900">
              <a:lnSpc>
                <a:spcPct val="100000"/>
              </a:lnSpc>
              <a:spcBef>
                <a:spcPts val="400"/>
              </a:spcBef>
              <a:buFont typeface="Arial" panose="020B0604020202020204" pitchFamily="34" charset="0"/>
              <a:buChar char="•"/>
            </a:pPr>
            <a:r>
              <a:rPr lang="en-US" sz="2200" dirty="0"/>
              <a:t>Face-to-face communication is a preferred approach. Certainly, team members who are physically separated or primarily use noninteractive communication (such as documents) are at a disadvantage to collocated team members engaged in real-time, face-to-face collaboration.</a:t>
            </a:r>
          </a:p>
          <a:p>
            <a:pPr marL="342900" indent="-342900">
              <a:lnSpc>
                <a:spcPct val="100000"/>
              </a:lnSpc>
              <a:spcBef>
                <a:spcPts val="400"/>
              </a:spcBef>
              <a:buFont typeface="Arial" panose="020B0604020202020204" pitchFamily="34" charset="0"/>
              <a:buChar char="•"/>
            </a:pPr>
            <a:r>
              <a:rPr lang="en-US" sz="2200" dirty="0"/>
              <a:t>Teleconferencing equipment can make it feel like everyone is collocated, when required due to geographical constraints, but is not the most preferred method.</a:t>
            </a:r>
          </a:p>
          <a:p>
            <a:pPr marL="342900" indent="-342900">
              <a:lnSpc>
                <a:spcPct val="100000"/>
              </a:lnSpc>
              <a:spcBef>
                <a:spcPts val="400"/>
              </a:spcBef>
              <a:buFont typeface="Arial" panose="020B0604020202020204" pitchFamily="34" charset="0"/>
              <a:buChar char="•"/>
            </a:pPr>
            <a:r>
              <a:rPr lang="en-US" sz="2200" dirty="0"/>
              <a:t>Having small-sized teams also improves bandwidth.</a:t>
            </a:r>
          </a:p>
        </p:txBody>
      </p:sp>
    </p:spTree>
    <p:extLst>
      <p:ext uri="{BB962C8B-B14F-4D97-AF65-F5344CB8AC3E}">
        <p14:creationId xmlns:p14="http://schemas.microsoft.com/office/powerpoint/2010/main" val="3988464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51686" y="314090"/>
            <a:ext cx="6879547" cy="485698"/>
          </a:xfrm>
        </p:spPr>
        <p:txBody>
          <a:bodyPr>
            <a:normAutofit fontScale="90000"/>
          </a:bodyPr>
          <a:lstStyle/>
          <a:p>
            <a:r>
              <a:rPr lang="en-US" dirty="0"/>
              <a:t>Development Team – Characteristics/Skills </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Transparent Communications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810759"/>
            <a:ext cx="10395219" cy="4506913"/>
          </a:xfrm>
        </p:spPr>
        <p:txBody>
          <a:bodyPr/>
          <a:lstStyle/>
          <a:p>
            <a:pPr marL="342900" indent="-342900">
              <a:lnSpc>
                <a:spcPct val="100000"/>
              </a:lnSpc>
              <a:spcBef>
                <a:spcPts val="400"/>
              </a:spcBef>
              <a:buFont typeface="Arial" panose="020B0604020202020204" pitchFamily="34" charset="0"/>
              <a:buChar char="•"/>
            </a:pPr>
            <a:r>
              <a:rPr lang="en-US" sz="2400" dirty="0"/>
              <a:t>In addition to being high bandwidth (fast and efficient with minimal overhead), communication within the team should be transparent. </a:t>
            </a:r>
          </a:p>
          <a:p>
            <a:pPr marL="342900" indent="-342900">
              <a:lnSpc>
                <a:spcPct val="100000"/>
              </a:lnSpc>
              <a:spcBef>
                <a:spcPts val="400"/>
              </a:spcBef>
              <a:buFont typeface="Arial" panose="020B0604020202020204" pitchFamily="34" charset="0"/>
              <a:buChar char="•"/>
            </a:pPr>
            <a:r>
              <a:rPr lang="en-US" sz="2400" dirty="0"/>
              <a:t>Transparent communication provides a clear understanding of what is actually happening to avoid surprises and help build trust among the team members. </a:t>
            </a:r>
          </a:p>
          <a:p>
            <a:pPr marL="342900" indent="-342900">
              <a:lnSpc>
                <a:spcPct val="100000"/>
              </a:lnSpc>
              <a:spcBef>
                <a:spcPts val="400"/>
              </a:spcBef>
              <a:buFont typeface="Arial" panose="020B0604020202020204" pitchFamily="34" charset="0"/>
              <a:buChar char="•"/>
            </a:pPr>
            <a:r>
              <a:rPr lang="en-US" sz="2400" dirty="0"/>
              <a:t>Teams should communicate in a way that aligns with the spirit of the principle of least astonishment. Simply put, people should communicate in a way that is least likely to surprise one another.</a:t>
            </a:r>
          </a:p>
          <a:p>
            <a:pPr marL="342900" indent="-342900">
              <a:lnSpc>
                <a:spcPct val="100000"/>
              </a:lnSpc>
              <a:spcBef>
                <a:spcPts val="400"/>
              </a:spcBef>
              <a:buFont typeface="Arial" panose="020B0604020202020204" pitchFamily="34" charset="0"/>
              <a:buChar char="•"/>
            </a:pPr>
            <a:r>
              <a:rPr lang="en-US" sz="2400" dirty="0"/>
              <a:t>Be direct, truthful, and don’t “sugar-coat” a message in order to mask an underlying message.</a:t>
            </a:r>
          </a:p>
        </p:txBody>
      </p:sp>
    </p:spTree>
    <p:extLst>
      <p:ext uri="{BB962C8B-B14F-4D97-AF65-F5344CB8AC3E}">
        <p14:creationId xmlns:p14="http://schemas.microsoft.com/office/powerpoint/2010/main" val="154422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51686" y="314090"/>
            <a:ext cx="6879547" cy="485698"/>
          </a:xfrm>
        </p:spPr>
        <p:txBody>
          <a:bodyPr>
            <a:normAutofit fontScale="90000"/>
          </a:bodyPr>
          <a:lstStyle/>
          <a:p>
            <a:r>
              <a:rPr lang="en-US" dirty="0"/>
              <a:t>Development Team – Characteristics/Skills </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Right-Sized</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810759"/>
            <a:ext cx="10395219" cy="4506913"/>
          </a:xfrm>
        </p:spPr>
        <p:txBody>
          <a:bodyPr/>
          <a:lstStyle/>
          <a:p>
            <a:pPr marL="342900" indent="-342900">
              <a:lnSpc>
                <a:spcPct val="100000"/>
              </a:lnSpc>
              <a:spcBef>
                <a:spcPts val="400"/>
              </a:spcBef>
              <a:buFont typeface="Arial" panose="020B0604020202020204" pitchFamily="34" charset="0"/>
              <a:buChar char="•"/>
            </a:pPr>
            <a:r>
              <a:rPr lang="en-US" sz="2400" dirty="0"/>
              <a:t>Scrum favors small teams. The general rule is that having five to nine people on the team is best. </a:t>
            </a:r>
          </a:p>
          <a:p>
            <a:pPr marL="342900" indent="-342900">
              <a:lnSpc>
                <a:spcPct val="100000"/>
              </a:lnSpc>
              <a:spcBef>
                <a:spcPts val="400"/>
              </a:spcBef>
              <a:buFont typeface="Arial" panose="020B0604020202020204" pitchFamily="34" charset="0"/>
              <a:buChar char="•"/>
            </a:pPr>
            <a:r>
              <a:rPr lang="en-US" sz="2400" dirty="0"/>
              <a:t>Mike Cohn lists a handful of reasons to keep teams small, which include the following (Cohn 2009):</a:t>
            </a:r>
          </a:p>
          <a:p>
            <a:pPr marL="800089" lvl="1" indent="-342900">
              <a:lnSpc>
                <a:spcPct val="100000"/>
              </a:lnSpc>
              <a:spcBef>
                <a:spcPts val="400"/>
              </a:spcBef>
              <a:buFont typeface="Arial" panose="020B0604020202020204" pitchFamily="34" charset="0"/>
              <a:buChar char="•"/>
            </a:pPr>
            <a:r>
              <a:rPr lang="en-US" dirty="0"/>
              <a:t>There is less social loafing—people exerting less effort because they believe that others will pick up the slack.</a:t>
            </a:r>
          </a:p>
          <a:p>
            <a:pPr marL="800089" lvl="1" indent="-342900">
              <a:lnSpc>
                <a:spcPct val="100000"/>
              </a:lnSpc>
              <a:spcBef>
                <a:spcPts val="400"/>
              </a:spcBef>
              <a:buFont typeface="Arial" panose="020B0604020202020204" pitchFamily="34" charset="0"/>
              <a:buChar char="•"/>
            </a:pPr>
            <a:r>
              <a:rPr lang="en-US" dirty="0"/>
              <a:t>Constructive interaction is more likely to occur on a small team.</a:t>
            </a:r>
          </a:p>
          <a:p>
            <a:pPr marL="800089" lvl="1" indent="-342900">
              <a:lnSpc>
                <a:spcPct val="100000"/>
              </a:lnSpc>
              <a:spcBef>
                <a:spcPts val="400"/>
              </a:spcBef>
              <a:buFont typeface="Arial" panose="020B0604020202020204" pitchFamily="34" charset="0"/>
              <a:buChar char="•"/>
            </a:pPr>
            <a:r>
              <a:rPr lang="en-US" dirty="0"/>
              <a:t>Less time is spent coordinating efforts.</a:t>
            </a:r>
          </a:p>
          <a:p>
            <a:pPr marL="800089" lvl="1" indent="-342900">
              <a:lnSpc>
                <a:spcPct val="100000"/>
              </a:lnSpc>
              <a:spcBef>
                <a:spcPts val="400"/>
              </a:spcBef>
              <a:buFont typeface="Arial" panose="020B0604020202020204" pitchFamily="34" charset="0"/>
              <a:buChar char="•"/>
            </a:pPr>
            <a:r>
              <a:rPr lang="en-US" dirty="0"/>
              <a:t>No one can fade into the background.</a:t>
            </a:r>
          </a:p>
          <a:p>
            <a:pPr marL="800089" lvl="1" indent="-342900">
              <a:lnSpc>
                <a:spcPct val="100000"/>
              </a:lnSpc>
              <a:spcBef>
                <a:spcPts val="400"/>
              </a:spcBef>
              <a:buFont typeface="Arial" panose="020B0604020202020204" pitchFamily="34" charset="0"/>
              <a:buChar char="•"/>
            </a:pPr>
            <a:r>
              <a:rPr lang="en-US" dirty="0"/>
              <a:t>Small teams are more satisfying to their members.</a:t>
            </a:r>
          </a:p>
          <a:p>
            <a:pPr marL="800089" lvl="1" indent="-342900">
              <a:lnSpc>
                <a:spcPct val="100000"/>
              </a:lnSpc>
              <a:spcBef>
                <a:spcPts val="400"/>
              </a:spcBef>
              <a:buFont typeface="Arial" panose="020B0604020202020204" pitchFamily="34" charset="0"/>
              <a:buChar char="•"/>
            </a:pPr>
            <a:r>
              <a:rPr lang="en-US" dirty="0"/>
              <a:t>Harmful overspecialization is less likely to occur.</a:t>
            </a:r>
          </a:p>
        </p:txBody>
      </p:sp>
    </p:spTree>
    <p:extLst>
      <p:ext uri="{BB962C8B-B14F-4D97-AF65-F5344CB8AC3E}">
        <p14:creationId xmlns:p14="http://schemas.microsoft.com/office/powerpoint/2010/main" val="3961634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51686" y="314090"/>
            <a:ext cx="6879547" cy="485698"/>
          </a:xfrm>
        </p:spPr>
        <p:txBody>
          <a:bodyPr>
            <a:normAutofit fontScale="90000"/>
          </a:bodyPr>
          <a:lstStyle/>
          <a:p>
            <a:r>
              <a:rPr lang="en-US" dirty="0"/>
              <a:t>Development Team – Characteristics/Skills </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Focused and Committed</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810759"/>
            <a:ext cx="10395219" cy="4506913"/>
          </a:xfrm>
        </p:spPr>
        <p:txBody>
          <a:bodyPr/>
          <a:lstStyle/>
          <a:p>
            <a:pPr marL="342900" indent="-342900">
              <a:lnSpc>
                <a:spcPct val="100000"/>
              </a:lnSpc>
              <a:spcBef>
                <a:spcPts val="400"/>
              </a:spcBef>
              <a:buFont typeface="Arial" panose="020B0604020202020204" pitchFamily="34" charset="0"/>
              <a:buChar char="•"/>
            </a:pPr>
            <a:r>
              <a:rPr lang="en-US" sz="2400" dirty="0"/>
              <a:t>Team members need to be focused and committed to the team’s goal.</a:t>
            </a:r>
          </a:p>
          <a:p>
            <a:pPr marL="342900" indent="-342900">
              <a:lnSpc>
                <a:spcPct val="100000"/>
              </a:lnSpc>
              <a:spcBef>
                <a:spcPts val="400"/>
              </a:spcBef>
              <a:buFont typeface="Arial" panose="020B0604020202020204" pitchFamily="34" charset="0"/>
              <a:buChar char="•"/>
            </a:pPr>
            <a:r>
              <a:rPr lang="en-US" sz="2400" dirty="0"/>
              <a:t>Focused means that each team member is engaged, concentrating on and devoting her attention to the team’s goal. </a:t>
            </a:r>
          </a:p>
          <a:p>
            <a:pPr marL="342900" indent="-342900">
              <a:lnSpc>
                <a:spcPct val="100000"/>
              </a:lnSpc>
              <a:spcBef>
                <a:spcPts val="400"/>
              </a:spcBef>
              <a:buFont typeface="Arial" panose="020B0604020202020204" pitchFamily="34" charset="0"/>
              <a:buChar char="•"/>
            </a:pPr>
            <a:r>
              <a:rPr lang="en-US" sz="2400" dirty="0"/>
              <a:t>Committed means that during both good times and bad, each team member is dedicated to meeting the team’s collective goal.</a:t>
            </a:r>
          </a:p>
          <a:p>
            <a:pPr marL="342900" indent="-342900">
              <a:lnSpc>
                <a:spcPct val="100000"/>
              </a:lnSpc>
              <a:spcBef>
                <a:spcPts val="400"/>
              </a:spcBef>
              <a:buFont typeface="Arial" panose="020B0604020202020204" pitchFamily="34" charset="0"/>
              <a:buChar char="•"/>
            </a:pPr>
            <a:r>
              <a:rPr lang="en-US" sz="2400" dirty="0"/>
              <a:t>If a person is working on only one product, it is far easier for that person to be focused and committed. </a:t>
            </a:r>
          </a:p>
          <a:p>
            <a:pPr marL="342900" indent="-342900">
              <a:lnSpc>
                <a:spcPct val="100000"/>
              </a:lnSpc>
              <a:spcBef>
                <a:spcPts val="400"/>
              </a:spcBef>
              <a:buFont typeface="Arial" panose="020B0604020202020204" pitchFamily="34" charset="0"/>
              <a:buChar char="•"/>
            </a:pPr>
            <a:r>
              <a:rPr lang="en-US" sz="2400" dirty="0"/>
              <a:t>When asked to work on multiple concurrent product development efforts, a person must split her time across those products, reducing her focus and commitment on all products.</a:t>
            </a:r>
            <a:endParaRPr lang="en-US" dirty="0"/>
          </a:p>
        </p:txBody>
      </p:sp>
    </p:spTree>
    <p:extLst>
      <p:ext uri="{BB962C8B-B14F-4D97-AF65-F5344CB8AC3E}">
        <p14:creationId xmlns:p14="http://schemas.microsoft.com/office/powerpoint/2010/main" val="3702510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51686" y="314090"/>
            <a:ext cx="6879547" cy="485698"/>
          </a:xfrm>
        </p:spPr>
        <p:txBody>
          <a:bodyPr>
            <a:normAutofit fontScale="90000"/>
          </a:bodyPr>
          <a:lstStyle/>
          <a:p>
            <a:r>
              <a:rPr lang="en-US" dirty="0"/>
              <a:t>Development Team – Characteristics/Skills </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Work at a Sustainable Pace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810759"/>
            <a:ext cx="10395219" cy="4506913"/>
          </a:xfrm>
        </p:spPr>
        <p:txBody>
          <a:bodyPr/>
          <a:lstStyle/>
          <a:p>
            <a:pPr marL="342900" indent="-342900">
              <a:lnSpc>
                <a:spcPct val="100000"/>
              </a:lnSpc>
              <a:spcBef>
                <a:spcPts val="400"/>
              </a:spcBef>
              <a:buFont typeface="Arial" panose="020B0604020202020204" pitchFamily="34" charset="0"/>
              <a:buChar char="•"/>
            </a:pPr>
            <a:r>
              <a:rPr lang="en-US" sz="2400" dirty="0"/>
              <a:t>One of Scrum’s guiding principles is that team members must work at a sustainable pace. </a:t>
            </a:r>
          </a:p>
          <a:p>
            <a:pPr marL="342900" indent="-342900">
              <a:lnSpc>
                <a:spcPct val="100000"/>
              </a:lnSpc>
              <a:spcBef>
                <a:spcPts val="400"/>
              </a:spcBef>
              <a:buFont typeface="Arial" panose="020B0604020202020204" pitchFamily="34" charset="0"/>
              <a:buChar char="•"/>
            </a:pPr>
            <a:r>
              <a:rPr lang="en-US" sz="2400" dirty="0"/>
              <a:t>In doing so, they deliver world-class products and maintain a healthy and fun environment.</a:t>
            </a:r>
          </a:p>
          <a:p>
            <a:pPr marL="342900" indent="-342900">
              <a:lnSpc>
                <a:spcPct val="100000"/>
              </a:lnSpc>
              <a:spcBef>
                <a:spcPts val="400"/>
              </a:spcBef>
              <a:buFont typeface="Arial" panose="020B0604020202020204" pitchFamily="34" charset="0"/>
              <a:buChar char="•"/>
            </a:pPr>
            <a:r>
              <a:rPr lang="en-US" sz="2400" dirty="0"/>
              <a:t>Using sequential development, we defer important activities like integration and testing until near the end, when there typically is a crushing workload of issues to deal with as we approach the delivery date. </a:t>
            </a:r>
          </a:p>
          <a:p>
            <a:pPr marL="342900" indent="-342900">
              <a:lnSpc>
                <a:spcPct val="100000"/>
              </a:lnSpc>
              <a:spcBef>
                <a:spcPts val="400"/>
              </a:spcBef>
              <a:buFont typeface="Arial" panose="020B0604020202020204" pitchFamily="34" charset="0"/>
              <a:buChar char="•"/>
            </a:pPr>
            <a:r>
              <a:rPr lang="en-US" sz="2400" dirty="0"/>
              <a:t>The overall intensity of work during each sprint should closely resemble the intensity of the previous sprint, reinforcing the team’s working at a sustainable pace.</a:t>
            </a:r>
          </a:p>
        </p:txBody>
      </p:sp>
    </p:spTree>
    <p:extLst>
      <p:ext uri="{BB962C8B-B14F-4D97-AF65-F5344CB8AC3E}">
        <p14:creationId xmlns:p14="http://schemas.microsoft.com/office/powerpoint/2010/main" val="474328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51686" y="314090"/>
            <a:ext cx="6879547" cy="485698"/>
          </a:xfrm>
        </p:spPr>
        <p:txBody>
          <a:bodyPr>
            <a:normAutofit fontScale="90000"/>
          </a:bodyPr>
          <a:lstStyle/>
          <a:p>
            <a:r>
              <a:rPr lang="en-US" dirty="0"/>
              <a:t>Development Team – Characteristics/Skills </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Long-Lived</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810759"/>
            <a:ext cx="10395219" cy="4506913"/>
          </a:xfrm>
        </p:spPr>
        <p:txBody>
          <a:bodyPr/>
          <a:lstStyle/>
          <a:p>
            <a:pPr marL="342900" indent="-342900">
              <a:lnSpc>
                <a:spcPct val="100000"/>
              </a:lnSpc>
              <a:spcBef>
                <a:spcPts val="400"/>
              </a:spcBef>
              <a:buFont typeface="Arial" panose="020B0604020202020204" pitchFamily="34" charset="0"/>
              <a:buChar char="•"/>
            </a:pPr>
            <a:r>
              <a:rPr lang="en-US" sz="2400" dirty="0"/>
              <a:t>Effective use of Scrum requires teams, not groups. </a:t>
            </a:r>
          </a:p>
          <a:p>
            <a:pPr marL="342900" indent="-342900">
              <a:lnSpc>
                <a:spcPct val="100000"/>
              </a:lnSpc>
              <a:spcBef>
                <a:spcPts val="400"/>
              </a:spcBef>
              <a:buFont typeface="Arial" panose="020B0604020202020204" pitchFamily="34" charset="0"/>
              <a:buChar char="•"/>
            </a:pPr>
            <a:r>
              <a:rPr lang="en-US" sz="2400" dirty="0"/>
              <a:t>A team is made up of a diverse, cross-functional collection of collaborating people who are aligned to a common vision and work together to achieve that vision. </a:t>
            </a:r>
          </a:p>
          <a:p>
            <a:pPr marL="342900" indent="-342900">
              <a:lnSpc>
                <a:spcPct val="100000"/>
              </a:lnSpc>
              <a:spcBef>
                <a:spcPts val="400"/>
              </a:spcBef>
              <a:buFont typeface="Arial" panose="020B0604020202020204" pitchFamily="34" charset="0"/>
              <a:buChar char="•"/>
            </a:pPr>
            <a:r>
              <a:rPr lang="en-US" sz="2400" dirty="0"/>
              <a:t>A group is a collection of people with a common label. Other than sharing the group name, group members don’t share much else and won’t effectively fulfill the responsibilities described for the development team role.</a:t>
            </a:r>
          </a:p>
          <a:p>
            <a:pPr marL="342900" indent="-342900">
              <a:lnSpc>
                <a:spcPct val="100000"/>
              </a:lnSpc>
              <a:spcBef>
                <a:spcPts val="400"/>
              </a:spcBef>
              <a:buFont typeface="Arial" panose="020B0604020202020204" pitchFamily="34" charset="0"/>
              <a:buChar char="•"/>
            </a:pPr>
            <a:r>
              <a:rPr lang="en-US" sz="2400" dirty="0"/>
              <a:t>As a rule, teams should be long-lived. </a:t>
            </a:r>
          </a:p>
          <a:p>
            <a:pPr marL="342900" indent="-342900">
              <a:lnSpc>
                <a:spcPct val="100000"/>
              </a:lnSpc>
              <a:spcBef>
                <a:spcPts val="400"/>
              </a:spcBef>
              <a:buFont typeface="Arial" panose="020B0604020202020204" pitchFamily="34" charset="0"/>
              <a:buChar char="•"/>
            </a:pPr>
            <a:r>
              <a:rPr lang="en-US" sz="2400" dirty="0"/>
              <a:t>Research by </a:t>
            </a:r>
            <a:r>
              <a:rPr lang="en-US" sz="2400" dirty="0" err="1"/>
              <a:t>Staats</a:t>
            </a:r>
            <a:r>
              <a:rPr lang="en-US" sz="2400" dirty="0"/>
              <a:t> demonstrates that team familiarity (team members’ prior shared work experience) can positively impact the efficiency and quality of team output (</a:t>
            </a:r>
            <a:r>
              <a:rPr lang="en-US" sz="2400" dirty="0" err="1"/>
              <a:t>Staats</a:t>
            </a:r>
            <a:r>
              <a:rPr lang="en-US" sz="2400" dirty="0"/>
              <a:t> 2011). Improved productivity, efficiency, and quality lead to improved business results.</a:t>
            </a:r>
          </a:p>
        </p:txBody>
      </p:sp>
    </p:spTree>
    <p:extLst>
      <p:ext uri="{BB962C8B-B14F-4D97-AF65-F5344CB8AC3E}">
        <p14:creationId xmlns:p14="http://schemas.microsoft.com/office/powerpoint/2010/main" val="1510076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51686" y="314090"/>
            <a:ext cx="6879547" cy="485698"/>
          </a:xfrm>
        </p:spPr>
        <p:txBody>
          <a:bodyPr>
            <a:normAutofit fontScale="90000"/>
          </a:bodyPr>
          <a:lstStyle/>
          <a:p>
            <a:r>
              <a:rPr lang="en-US" dirty="0"/>
              <a:t>Development Team – Characteristics/Skills </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Closing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810759"/>
            <a:ext cx="10395219" cy="4506913"/>
          </a:xfrm>
        </p:spPr>
        <p:txBody>
          <a:bodyPr/>
          <a:lstStyle/>
          <a:p>
            <a:pPr marL="342900" indent="-342900">
              <a:lnSpc>
                <a:spcPct val="100000"/>
              </a:lnSpc>
              <a:spcBef>
                <a:spcPts val="400"/>
              </a:spcBef>
              <a:buFont typeface="Arial" panose="020B0604020202020204" pitchFamily="34" charset="0"/>
              <a:buChar char="•"/>
            </a:pPr>
            <a:r>
              <a:rPr lang="en-US" sz="2400" dirty="0"/>
              <a:t>Described the team role. </a:t>
            </a:r>
          </a:p>
          <a:p>
            <a:pPr marL="342900" indent="-342900">
              <a:lnSpc>
                <a:spcPct val="100000"/>
              </a:lnSpc>
              <a:spcBef>
                <a:spcPts val="400"/>
              </a:spcBef>
              <a:buFont typeface="Arial" panose="020B0604020202020204" pitchFamily="34" charset="0"/>
              <a:buChar char="•"/>
            </a:pPr>
            <a:r>
              <a:rPr lang="en-US" sz="2400" dirty="0"/>
              <a:t>Emphasized how the team is responsible for turning product backlog items into potentially shippable product increments. </a:t>
            </a:r>
          </a:p>
          <a:p>
            <a:pPr marL="342900" indent="-342900">
              <a:lnSpc>
                <a:spcPct val="100000"/>
              </a:lnSpc>
              <a:spcBef>
                <a:spcPts val="400"/>
              </a:spcBef>
              <a:buFont typeface="Arial" panose="020B0604020202020204" pitchFamily="34" charset="0"/>
              <a:buChar char="•"/>
            </a:pPr>
            <a:r>
              <a:rPr lang="en-US" sz="2400" dirty="0"/>
              <a:t>Discussed the responsibilities of the team during each sprint. </a:t>
            </a:r>
          </a:p>
          <a:p>
            <a:pPr marL="342900" indent="-342900">
              <a:lnSpc>
                <a:spcPct val="100000"/>
              </a:lnSpc>
              <a:spcBef>
                <a:spcPts val="400"/>
              </a:spcBef>
              <a:buFont typeface="Arial" panose="020B0604020202020204" pitchFamily="34" charset="0"/>
              <a:buChar char="•"/>
            </a:pPr>
            <a:r>
              <a:rPr lang="en-US" sz="2400" dirty="0"/>
              <a:t>Listed ten characteristics we want from our teams. </a:t>
            </a:r>
          </a:p>
          <a:p>
            <a:pPr marL="342900" indent="-342900">
              <a:lnSpc>
                <a:spcPct val="100000"/>
              </a:lnSpc>
              <a:spcBef>
                <a:spcPts val="400"/>
              </a:spcBef>
              <a:buFont typeface="Arial" panose="020B0604020202020204" pitchFamily="34" charset="0"/>
              <a:buChar char="•"/>
            </a:pPr>
            <a:r>
              <a:rPr lang="en-US" sz="2400" dirty="0"/>
              <a:t>To remain focused and committed, we prefer that team members work on only one or two development efforts at a time. </a:t>
            </a:r>
          </a:p>
          <a:p>
            <a:pPr marL="342900" indent="-342900">
              <a:lnSpc>
                <a:spcPct val="100000"/>
              </a:lnSpc>
              <a:spcBef>
                <a:spcPts val="400"/>
              </a:spcBef>
              <a:buFont typeface="Arial" panose="020B0604020202020204" pitchFamily="34" charset="0"/>
              <a:buChar char="•"/>
            </a:pPr>
            <a:r>
              <a:rPr lang="en-US" sz="2400" dirty="0"/>
              <a:t>Looking longer-term, we prefer to select team members who can stay together for an extended period of time on long-lived teams.</a:t>
            </a:r>
          </a:p>
        </p:txBody>
      </p:sp>
    </p:spTree>
    <p:extLst>
      <p:ext uri="{BB962C8B-B14F-4D97-AF65-F5344CB8AC3E}">
        <p14:creationId xmlns:p14="http://schemas.microsoft.com/office/powerpoint/2010/main" val="883709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8367" y="1490663"/>
            <a:ext cx="7931451" cy="2387600"/>
          </a:xfrm>
        </p:spPr>
        <p:txBody>
          <a:bodyPr/>
          <a:lstStyle/>
          <a:p>
            <a:r>
              <a:rPr lang="en-US" dirty="0"/>
              <a:t>Scrum Team Structures</a:t>
            </a:r>
          </a:p>
        </p:txBody>
      </p:sp>
      <p:sp>
        <p:nvSpPr>
          <p:cNvPr id="3" name="Subtitle 2"/>
          <p:cNvSpPr>
            <a:spLocks noGrp="1"/>
          </p:cNvSpPr>
          <p:nvPr>
            <p:ph type="subTitle" idx="1"/>
          </p:nvPr>
        </p:nvSpPr>
        <p:spPr/>
        <p:txBody>
          <a:bodyPr/>
          <a:lstStyle/>
          <a:p>
            <a:r>
              <a:rPr lang="en-US" dirty="0">
                <a:solidFill>
                  <a:srgbClr val="333333"/>
                </a:solidFill>
              </a:rPr>
              <a:t>Chapter 12</a:t>
            </a:r>
          </a:p>
        </p:txBody>
      </p:sp>
    </p:spTree>
    <p:extLst>
      <p:ext uri="{BB962C8B-B14F-4D97-AF65-F5344CB8AC3E}">
        <p14:creationId xmlns:p14="http://schemas.microsoft.com/office/powerpoint/2010/main" val="267629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779535" cy="485698"/>
          </a:xfrm>
        </p:spPr>
        <p:txBody>
          <a:bodyPr>
            <a:normAutofit fontScale="90000"/>
          </a:bodyPr>
          <a:lstStyle/>
          <a:p>
            <a:r>
              <a:rPr lang="en-US" dirty="0"/>
              <a:t>Scrum Team Structures – Overview </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Chapter Agenda</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3200" dirty="0"/>
              <a:t>Overview.</a:t>
            </a:r>
          </a:p>
          <a:p>
            <a:pPr marL="342900" indent="-342900">
              <a:lnSpc>
                <a:spcPct val="100000"/>
              </a:lnSpc>
              <a:spcBef>
                <a:spcPts val="400"/>
              </a:spcBef>
              <a:buFont typeface="Arial" panose="020B0604020202020204" pitchFamily="34" charset="0"/>
              <a:buChar char="•"/>
            </a:pPr>
            <a:r>
              <a:rPr lang="en-US" sz="3200" dirty="0"/>
              <a:t>Role-Specific Teams.</a:t>
            </a:r>
          </a:p>
          <a:p>
            <a:pPr marL="342900" indent="-342900">
              <a:lnSpc>
                <a:spcPct val="100000"/>
              </a:lnSpc>
              <a:spcBef>
                <a:spcPts val="400"/>
              </a:spcBef>
              <a:buFont typeface="Arial" panose="020B0604020202020204" pitchFamily="34" charset="0"/>
              <a:buChar char="•"/>
            </a:pPr>
            <a:r>
              <a:rPr lang="en-US" sz="3200" dirty="0"/>
              <a:t>Principal Responsibilities.</a:t>
            </a:r>
          </a:p>
          <a:p>
            <a:pPr marL="342900" indent="-342900">
              <a:lnSpc>
                <a:spcPct val="100000"/>
              </a:lnSpc>
              <a:spcBef>
                <a:spcPts val="400"/>
              </a:spcBef>
              <a:buFont typeface="Arial" panose="020B0604020202020204" pitchFamily="34" charset="0"/>
              <a:buChar char="•"/>
            </a:pPr>
            <a:r>
              <a:rPr lang="en-US" sz="3200" dirty="0"/>
              <a:t>Characteristics/Skills.</a:t>
            </a:r>
          </a:p>
          <a:p>
            <a:pPr marL="342900" indent="-342900">
              <a:lnSpc>
                <a:spcPct val="100000"/>
              </a:lnSpc>
              <a:spcBef>
                <a:spcPts val="400"/>
              </a:spcBef>
              <a:buFont typeface="Arial" panose="020B0604020202020204" pitchFamily="34" charset="0"/>
              <a:buChar char="•"/>
            </a:pPr>
            <a:r>
              <a:rPr lang="en-US" sz="3200" dirty="0"/>
              <a:t>Closing.</a:t>
            </a:r>
          </a:p>
        </p:txBody>
      </p:sp>
    </p:spTree>
    <p:extLst>
      <p:ext uri="{BB962C8B-B14F-4D97-AF65-F5344CB8AC3E}">
        <p14:creationId xmlns:p14="http://schemas.microsoft.com/office/powerpoint/2010/main" val="3889782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593797" cy="485698"/>
          </a:xfrm>
        </p:spPr>
        <p:txBody>
          <a:bodyPr>
            <a:normAutofit fontScale="90000"/>
          </a:bodyPr>
          <a:lstStyle/>
          <a:p>
            <a:r>
              <a:rPr lang="en-US" dirty="0"/>
              <a:t>Scrum Team Structures – Overview </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Chapter Summary</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914526"/>
            <a:ext cx="10608235" cy="4171949"/>
          </a:xfrm>
        </p:spPr>
        <p:txBody>
          <a:bodyPr/>
          <a:lstStyle/>
          <a:p>
            <a:pPr marL="342900" indent="-342900">
              <a:lnSpc>
                <a:spcPct val="100000"/>
              </a:lnSpc>
              <a:spcBef>
                <a:spcPts val="400"/>
              </a:spcBef>
              <a:buFont typeface="Arial" panose="020B0604020202020204" pitchFamily="34" charset="0"/>
              <a:buChar char="•"/>
            </a:pPr>
            <a:r>
              <a:rPr lang="en-US" sz="2400" dirty="0"/>
              <a:t>Coordinate the work of multiple Scrum teams whose combined effort is required to deliver increasingly greater business value.</a:t>
            </a:r>
          </a:p>
          <a:p>
            <a:pPr marL="342900" indent="-342900">
              <a:lnSpc>
                <a:spcPct val="100000"/>
              </a:lnSpc>
              <a:spcBef>
                <a:spcPts val="400"/>
              </a:spcBef>
              <a:buFont typeface="Arial" panose="020B0604020202020204" pitchFamily="34" charset="0"/>
              <a:buChar char="•"/>
            </a:pPr>
            <a:r>
              <a:rPr lang="en-US" sz="2400" dirty="0"/>
              <a:t>Structure of these teams so that they are high performing and well coordinated. </a:t>
            </a:r>
          </a:p>
          <a:p>
            <a:pPr marL="342900" indent="-342900">
              <a:lnSpc>
                <a:spcPct val="100000"/>
              </a:lnSpc>
              <a:spcBef>
                <a:spcPts val="400"/>
              </a:spcBef>
              <a:buFont typeface="Arial" panose="020B0604020202020204" pitchFamily="34" charset="0"/>
              <a:buChar char="•"/>
            </a:pPr>
            <a:r>
              <a:rPr lang="en-US" sz="2400" dirty="0"/>
              <a:t>Creation of feature or component teams and what approaches can be used for coordinating multiteam activities.</a:t>
            </a:r>
          </a:p>
        </p:txBody>
      </p:sp>
    </p:spTree>
    <p:extLst>
      <p:ext uri="{BB962C8B-B14F-4D97-AF65-F5344CB8AC3E}">
        <p14:creationId xmlns:p14="http://schemas.microsoft.com/office/powerpoint/2010/main" val="3098108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8367" y="1490663"/>
            <a:ext cx="7931451" cy="2387600"/>
          </a:xfrm>
        </p:spPr>
        <p:txBody>
          <a:bodyPr/>
          <a:lstStyle/>
          <a:p>
            <a:r>
              <a:rPr lang="en-US" dirty="0"/>
              <a:t>Development Team</a:t>
            </a:r>
          </a:p>
        </p:txBody>
      </p:sp>
      <p:sp>
        <p:nvSpPr>
          <p:cNvPr id="3" name="Subtitle 2"/>
          <p:cNvSpPr>
            <a:spLocks noGrp="1"/>
          </p:cNvSpPr>
          <p:nvPr>
            <p:ph type="subTitle" idx="1"/>
          </p:nvPr>
        </p:nvSpPr>
        <p:spPr/>
        <p:txBody>
          <a:bodyPr/>
          <a:lstStyle/>
          <a:p>
            <a:r>
              <a:rPr lang="en-US" dirty="0">
                <a:solidFill>
                  <a:srgbClr val="333333"/>
                </a:solidFill>
              </a:rPr>
              <a:t>Chapter 11</a:t>
            </a:r>
          </a:p>
        </p:txBody>
      </p:sp>
    </p:spTree>
    <p:extLst>
      <p:ext uri="{BB962C8B-B14F-4D97-AF65-F5344CB8AC3E}">
        <p14:creationId xmlns:p14="http://schemas.microsoft.com/office/powerpoint/2010/main" val="3380584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71850" y="314090"/>
            <a:ext cx="8643938" cy="485698"/>
          </a:xfrm>
        </p:spPr>
        <p:txBody>
          <a:bodyPr>
            <a:noAutofit/>
          </a:bodyPr>
          <a:lstStyle/>
          <a:p>
            <a:r>
              <a:rPr lang="en-US" sz="2800" dirty="0"/>
              <a:t>Scrum Team Structures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sz="3200" dirty="0"/>
              <a:t>Feature Teams versus Component Teams</a:t>
            </a:r>
            <a:endParaRPr lang="en-US" dirty="0"/>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914526"/>
            <a:ext cx="10608235" cy="4171949"/>
          </a:xfrm>
        </p:spPr>
        <p:txBody>
          <a:bodyPr/>
          <a:lstStyle/>
          <a:p>
            <a:pPr marL="342900" indent="-342900">
              <a:lnSpc>
                <a:spcPct val="100000"/>
              </a:lnSpc>
              <a:spcBef>
                <a:spcPts val="400"/>
              </a:spcBef>
              <a:buFont typeface="Arial" panose="020B0604020202020204" pitchFamily="34" charset="0"/>
              <a:buChar char="•"/>
            </a:pPr>
            <a:r>
              <a:rPr lang="en-US" sz="2400" dirty="0"/>
              <a:t>A </a:t>
            </a:r>
            <a:r>
              <a:rPr lang="en-US" sz="2400" b="1" dirty="0"/>
              <a:t>feature team </a:t>
            </a:r>
            <a:r>
              <a:rPr lang="en-US" sz="2400" dirty="0"/>
              <a:t>is a cross-functional and cross-component team that can pull end-customer features from the product backlog and complete them. </a:t>
            </a:r>
          </a:p>
          <a:p>
            <a:pPr marL="342900" indent="-342900">
              <a:lnSpc>
                <a:spcPct val="100000"/>
              </a:lnSpc>
              <a:spcBef>
                <a:spcPts val="400"/>
              </a:spcBef>
              <a:buFont typeface="Arial" panose="020B0604020202020204" pitchFamily="34" charset="0"/>
              <a:buChar char="•"/>
            </a:pPr>
            <a:r>
              <a:rPr lang="en-US" sz="2400" dirty="0"/>
              <a:t>A </a:t>
            </a:r>
            <a:r>
              <a:rPr lang="en-US" sz="2400" b="1" dirty="0"/>
              <a:t>component team </a:t>
            </a:r>
            <a:r>
              <a:rPr lang="en-US" sz="2400" dirty="0"/>
              <a:t>focuses on the development of a component or subsystem that can be used to create only part of an end-customer feature.</a:t>
            </a:r>
          </a:p>
          <a:p>
            <a:pPr marL="342900" indent="-342900">
              <a:lnSpc>
                <a:spcPct val="100000"/>
              </a:lnSpc>
              <a:spcBef>
                <a:spcPts val="400"/>
              </a:spcBef>
              <a:buFont typeface="Arial" panose="020B0604020202020204" pitchFamily="34" charset="0"/>
              <a:buChar char="•"/>
            </a:pPr>
            <a:r>
              <a:rPr lang="en-US" sz="2400" dirty="0"/>
              <a:t>Component teams are sometimes referred to as asset or subsystem teams. Often a community of practice made up of people with a similar specialty skill also functions like a component team. </a:t>
            </a:r>
          </a:p>
          <a:p>
            <a:pPr marL="342900" indent="-342900">
              <a:lnSpc>
                <a:spcPct val="100000"/>
              </a:lnSpc>
              <a:spcBef>
                <a:spcPts val="400"/>
              </a:spcBef>
              <a:buFont typeface="Arial" panose="020B0604020202020204" pitchFamily="34" charset="0"/>
              <a:buChar char="•"/>
            </a:pPr>
            <a:r>
              <a:rPr lang="en-US" sz="2400" dirty="0"/>
              <a:t>On these teams, all members likely report to the same functional manager and might operate as a shared, centralized resource to other teams. One example might be the centralized UX department that creates UI designs for other teams.</a:t>
            </a:r>
          </a:p>
        </p:txBody>
      </p:sp>
    </p:spTree>
    <p:extLst>
      <p:ext uri="{BB962C8B-B14F-4D97-AF65-F5344CB8AC3E}">
        <p14:creationId xmlns:p14="http://schemas.microsoft.com/office/powerpoint/2010/main" val="3781547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71850" y="314090"/>
            <a:ext cx="8643938" cy="485698"/>
          </a:xfrm>
        </p:spPr>
        <p:txBody>
          <a:bodyPr>
            <a:noAutofit/>
          </a:bodyPr>
          <a:lstStyle/>
          <a:p>
            <a:r>
              <a:rPr lang="en-US" sz="2800" dirty="0"/>
              <a:t>Scrum Team Structures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sz="3200" dirty="0"/>
              <a:t>Feature Teams versus Component Teams</a:t>
            </a:r>
            <a:endParaRPr lang="en-US" dirty="0"/>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914526"/>
            <a:ext cx="8044107" cy="4171949"/>
          </a:xfrm>
        </p:spPr>
        <p:txBody>
          <a:bodyPr/>
          <a:lstStyle/>
          <a:p>
            <a:pPr marL="342900" indent="-342900">
              <a:lnSpc>
                <a:spcPct val="100000"/>
              </a:lnSpc>
              <a:spcBef>
                <a:spcPts val="400"/>
              </a:spcBef>
              <a:buFont typeface="Arial" panose="020B0604020202020204" pitchFamily="34" charset="0"/>
              <a:buChar char="•"/>
            </a:pPr>
            <a:r>
              <a:rPr lang="en-US" sz="2400" dirty="0"/>
              <a:t>Let’s say we are developing a product whose features frequently cut across three component areas (see Figure 12.1).</a:t>
            </a:r>
          </a:p>
          <a:p>
            <a:pPr marL="342900" indent="-342900">
              <a:lnSpc>
                <a:spcPct val="100000"/>
              </a:lnSpc>
              <a:spcBef>
                <a:spcPts val="400"/>
              </a:spcBef>
              <a:buFont typeface="Arial" panose="020B0604020202020204" pitchFamily="34" charset="0"/>
              <a:buChar char="•"/>
            </a:pPr>
            <a:r>
              <a:rPr lang="en-US" sz="2400" dirty="0"/>
              <a:t>In this example, there is no feature team that works on a complete product backlog item. </a:t>
            </a:r>
          </a:p>
          <a:p>
            <a:pPr marL="342900" indent="-342900">
              <a:lnSpc>
                <a:spcPct val="100000"/>
              </a:lnSpc>
              <a:spcBef>
                <a:spcPts val="400"/>
              </a:spcBef>
              <a:buFont typeface="Arial" panose="020B0604020202020204" pitchFamily="34" charset="0"/>
              <a:buChar char="•"/>
            </a:pPr>
            <a:r>
              <a:rPr lang="en-US" sz="2400" dirty="0"/>
              <a:t>Instead, a feature is selected from the top of the product backlog and is split into its component-level pieces (the three pieces shown inside the dashed rectangle of Figure 12.1). </a:t>
            </a:r>
          </a:p>
          <a:p>
            <a:pPr marL="342900" indent="-342900">
              <a:lnSpc>
                <a:spcPct val="100000"/>
              </a:lnSpc>
              <a:spcBef>
                <a:spcPts val="400"/>
              </a:spcBef>
              <a:buFont typeface="Arial" panose="020B0604020202020204" pitchFamily="34" charset="0"/>
              <a:buChar char="•"/>
            </a:pPr>
            <a:r>
              <a:rPr lang="en-US" sz="2400" dirty="0"/>
              <a:t>This splitting is done either collectively by the members of the component Scrum teams, or perhaps by an architect.</a:t>
            </a:r>
          </a:p>
        </p:txBody>
      </p:sp>
      <p:pic>
        <p:nvPicPr>
          <p:cNvPr id="2" name="Picture 1">
            <a:extLst>
              <a:ext uri="{FF2B5EF4-FFF2-40B4-BE49-F238E27FC236}">
                <a16:creationId xmlns:a16="http://schemas.microsoft.com/office/drawing/2014/main" id="{C7FA064E-BBD9-D54C-BE4B-73B82AB960DC}"/>
              </a:ext>
            </a:extLst>
          </p:cNvPr>
          <p:cNvPicPr>
            <a:picLocks noChangeAspect="1"/>
          </p:cNvPicPr>
          <p:nvPr/>
        </p:nvPicPr>
        <p:blipFill>
          <a:blip r:embed="rId3"/>
          <a:stretch>
            <a:fillRect/>
          </a:stretch>
        </p:blipFill>
        <p:spPr>
          <a:xfrm>
            <a:off x="8546516" y="2125278"/>
            <a:ext cx="3469272" cy="2607443"/>
          </a:xfrm>
          <a:prstGeom prst="rect">
            <a:avLst/>
          </a:prstGeom>
        </p:spPr>
      </p:pic>
    </p:spTree>
    <p:extLst>
      <p:ext uri="{BB962C8B-B14F-4D97-AF65-F5344CB8AC3E}">
        <p14:creationId xmlns:p14="http://schemas.microsoft.com/office/powerpoint/2010/main" val="39350606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71850" y="314090"/>
            <a:ext cx="8643938" cy="485698"/>
          </a:xfrm>
        </p:spPr>
        <p:txBody>
          <a:bodyPr>
            <a:noAutofit/>
          </a:bodyPr>
          <a:lstStyle/>
          <a:p>
            <a:r>
              <a:rPr lang="en-US" sz="2800" dirty="0"/>
              <a:t>Scrum Team Structures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sz="3200" dirty="0"/>
              <a:t>Feature Teams versus Component Teams</a:t>
            </a:r>
            <a:endParaRPr lang="en-US" dirty="0"/>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914526"/>
            <a:ext cx="8044107" cy="4171949"/>
          </a:xfrm>
        </p:spPr>
        <p:txBody>
          <a:bodyPr/>
          <a:lstStyle/>
          <a:p>
            <a:pPr marL="342900" indent="-342900">
              <a:lnSpc>
                <a:spcPct val="100000"/>
              </a:lnSpc>
              <a:spcBef>
                <a:spcPts val="400"/>
              </a:spcBef>
              <a:buFont typeface="Arial" panose="020B0604020202020204" pitchFamily="34" charset="0"/>
              <a:buChar char="•"/>
            </a:pPr>
            <a:r>
              <a:rPr lang="en-US" sz="2300" dirty="0"/>
              <a:t>Many organizations frequently form component teams around component areas that they intend to reuse on multiple products. </a:t>
            </a:r>
          </a:p>
          <a:p>
            <a:pPr marL="342900" indent="-342900">
              <a:lnSpc>
                <a:spcPct val="100000"/>
              </a:lnSpc>
              <a:spcBef>
                <a:spcPts val="400"/>
              </a:spcBef>
              <a:buFont typeface="Arial" panose="020B0604020202020204" pitchFamily="34" charset="0"/>
              <a:buChar char="•"/>
            </a:pPr>
            <a:r>
              <a:rPr lang="en-US" sz="2300" dirty="0"/>
              <a:t>Figure 12.2 shows how the work might flow if there were two products channeling requests to the same component teams.</a:t>
            </a:r>
          </a:p>
          <a:p>
            <a:pPr marL="342900" indent="-342900">
              <a:lnSpc>
                <a:spcPct val="100000"/>
              </a:lnSpc>
              <a:spcBef>
                <a:spcPts val="400"/>
              </a:spcBef>
              <a:buFont typeface="Arial" panose="020B0604020202020204" pitchFamily="34" charset="0"/>
              <a:buChar char="•"/>
            </a:pPr>
            <a:r>
              <a:rPr lang="en-US" sz="2300" dirty="0"/>
              <a:t>Each feature-level product backlog contains end-customer-valuable items that can span the multiple component areas. </a:t>
            </a:r>
          </a:p>
          <a:p>
            <a:pPr marL="342900" indent="-342900">
              <a:lnSpc>
                <a:spcPct val="100000"/>
              </a:lnSpc>
              <a:spcBef>
                <a:spcPts val="400"/>
              </a:spcBef>
              <a:buFont typeface="Arial" panose="020B0604020202020204" pitchFamily="34" charset="0"/>
              <a:buChar char="•"/>
            </a:pPr>
            <a:r>
              <a:rPr lang="en-US" sz="2300" dirty="0"/>
              <a:t>So, in Figure 12.2, there are now two products that need component teams to work on their specific component-level pieces.</a:t>
            </a:r>
          </a:p>
        </p:txBody>
      </p:sp>
      <p:pic>
        <p:nvPicPr>
          <p:cNvPr id="4" name="Picture 3">
            <a:extLst>
              <a:ext uri="{FF2B5EF4-FFF2-40B4-BE49-F238E27FC236}">
                <a16:creationId xmlns:a16="http://schemas.microsoft.com/office/drawing/2014/main" id="{06CE0B45-04A6-D043-8B34-578BB98FEF48}"/>
              </a:ext>
            </a:extLst>
          </p:cNvPr>
          <p:cNvPicPr>
            <a:picLocks noChangeAspect="1"/>
          </p:cNvPicPr>
          <p:nvPr/>
        </p:nvPicPr>
        <p:blipFill>
          <a:blip r:embed="rId3"/>
          <a:stretch>
            <a:fillRect/>
          </a:stretch>
        </p:blipFill>
        <p:spPr>
          <a:xfrm>
            <a:off x="8770541" y="1993106"/>
            <a:ext cx="3107019" cy="2871787"/>
          </a:xfrm>
          <a:prstGeom prst="rect">
            <a:avLst/>
          </a:prstGeom>
        </p:spPr>
      </p:pic>
    </p:spTree>
    <p:extLst>
      <p:ext uri="{BB962C8B-B14F-4D97-AF65-F5344CB8AC3E}">
        <p14:creationId xmlns:p14="http://schemas.microsoft.com/office/powerpoint/2010/main" val="1260403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43288" y="314090"/>
            <a:ext cx="8572500" cy="485698"/>
          </a:xfrm>
        </p:spPr>
        <p:txBody>
          <a:bodyPr>
            <a:noAutofit/>
          </a:bodyPr>
          <a:lstStyle/>
          <a:p>
            <a:r>
              <a:rPr lang="en-US" sz="2600" dirty="0"/>
              <a:t>Scrum Team Structures – Multiple-Team Coordination</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sz="3200" dirty="0"/>
              <a:t>Scrum of Scrums</a:t>
            </a:r>
            <a:endParaRPr lang="en-US" dirty="0"/>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914526"/>
            <a:ext cx="8044107" cy="4171949"/>
          </a:xfrm>
        </p:spPr>
        <p:txBody>
          <a:bodyPr/>
          <a:lstStyle/>
          <a:p>
            <a:pPr marL="342900" indent="-342900">
              <a:lnSpc>
                <a:spcPct val="100000"/>
              </a:lnSpc>
              <a:spcBef>
                <a:spcPts val="400"/>
              </a:spcBef>
              <a:buFont typeface="Arial" panose="020B0604020202020204" pitchFamily="34" charset="0"/>
              <a:buChar char="•"/>
            </a:pPr>
            <a:r>
              <a:rPr lang="en-US" sz="2300" dirty="0"/>
              <a:t>A common approach to coordinating work among multiple teams is the scrum of scrums or </a:t>
            </a:r>
            <a:r>
              <a:rPr lang="en-US" sz="2300" b="1" dirty="0" err="1"/>
              <a:t>SoS</a:t>
            </a:r>
            <a:r>
              <a:rPr lang="en-US" sz="2300" dirty="0"/>
              <a:t> (see Figure 12.4).</a:t>
            </a:r>
          </a:p>
          <a:p>
            <a:pPr marL="342900" indent="-342900">
              <a:lnSpc>
                <a:spcPct val="100000"/>
              </a:lnSpc>
              <a:spcBef>
                <a:spcPts val="400"/>
              </a:spcBef>
              <a:buFont typeface="Arial" panose="020B0604020202020204" pitchFamily="34" charset="0"/>
              <a:buChar char="•"/>
            </a:pPr>
            <a:r>
              <a:rPr lang="en-US" sz="2300" dirty="0"/>
              <a:t>This practice allows multiple teams to coordinate their inter-team work. </a:t>
            </a:r>
          </a:p>
          <a:p>
            <a:pPr marL="342900" indent="-342900">
              <a:lnSpc>
                <a:spcPct val="100000"/>
              </a:lnSpc>
              <a:spcBef>
                <a:spcPts val="400"/>
              </a:spcBef>
              <a:buFont typeface="Arial" panose="020B0604020202020204" pitchFamily="34" charset="0"/>
              <a:buChar char="•"/>
            </a:pPr>
            <a:r>
              <a:rPr lang="en-US" sz="2300" dirty="0"/>
              <a:t>The team that performs the </a:t>
            </a:r>
            <a:r>
              <a:rPr lang="en-US" sz="2300" dirty="0" err="1"/>
              <a:t>SoS</a:t>
            </a:r>
            <a:r>
              <a:rPr lang="en-US" sz="2300" dirty="0"/>
              <a:t> is composed of individual members of the various development teams. </a:t>
            </a:r>
          </a:p>
          <a:p>
            <a:pPr marL="342900" indent="-342900">
              <a:lnSpc>
                <a:spcPct val="100000"/>
              </a:lnSpc>
              <a:spcBef>
                <a:spcPts val="400"/>
              </a:spcBef>
              <a:buFont typeface="Arial" panose="020B0604020202020204" pitchFamily="34" charset="0"/>
              <a:buChar char="•"/>
            </a:pPr>
            <a:r>
              <a:rPr lang="en-US" sz="2300" dirty="0"/>
              <a:t>Each development team determines which member to send to the scrum of scrums based on who can best speak to the inter-team dependency issues. </a:t>
            </a:r>
          </a:p>
        </p:txBody>
      </p:sp>
      <p:pic>
        <p:nvPicPr>
          <p:cNvPr id="2" name="Picture 1">
            <a:extLst>
              <a:ext uri="{FF2B5EF4-FFF2-40B4-BE49-F238E27FC236}">
                <a16:creationId xmlns:a16="http://schemas.microsoft.com/office/drawing/2014/main" id="{5B56BAF4-9CCA-9040-A031-9D9161691EDD}"/>
              </a:ext>
            </a:extLst>
          </p:cNvPr>
          <p:cNvPicPr>
            <a:picLocks noChangeAspect="1"/>
          </p:cNvPicPr>
          <p:nvPr/>
        </p:nvPicPr>
        <p:blipFill>
          <a:blip r:embed="rId3"/>
          <a:stretch>
            <a:fillRect/>
          </a:stretch>
        </p:blipFill>
        <p:spPr>
          <a:xfrm>
            <a:off x="8580120" y="2241550"/>
            <a:ext cx="3275722" cy="2374899"/>
          </a:xfrm>
          <a:prstGeom prst="rect">
            <a:avLst/>
          </a:prstGeom>
        </p:spPr>
      </p:pic>
    </p:spTree>
    <p:extLst>
      <p:ext uri="{BB962C8B-B14F-4D97-AF65-F5344CB8AC3E}">
        <p14:creationId xmlns:p14="http://schemas.microsoft.com/office/powerpoint/2010/main" val="2062320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43288" y="314090"/>
            <a:ext cx="8572500" cy="485698"/>
          </a:xfrm>
        </p:spPr>
        <p:txBody>
          <a:bodyPr>
            <a:noAutofit/>
          </a:bodyPr>
          <a:lstStyle/>
          <a:p>
            <a:r>
              <a:rPr lang="en-US" sz="2600" dirty="0"/>
              <a:t>Scrum Team Structures – Multiple-Team Coordination</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sz="3200" dirty="0"/>
              <a:t>Scrum of Scrums</a:t>
            </a:r>
            <a:endParaRPr lang="en-US" dirty="0"/>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914526"/>
            <a:ext cx="10508225" cy="4200524"/>
          </a:xfrm>
        </p:spPr>
        <p:txBody>
          <a:bodyPr/>
          <a:lstStyle/>
          <a:p>
            <a:pPr marL="342900" indent="-342900">
              <a:lnSpc>
                <a:spcPct val="100000"/>
              </a:lnSpc>
              <a:spcBef>
                <a:spcPts val="400"/>
              </a:spcBef>
              <a:buFont typeface="Arial" panose="020B0604020202020204" pitchFamily="34" charset="0"/>
              <a:buChar char="•"/>
            </a:pPr>
            <a:r>
              <a:rPr lang="en-US" sz="2300" dirty="0"/>
              <a:t>Some teams send both a development team member and their ScrumMaster to the </a:t>
            </a:r>
            <a:r>
              <a:rPr lang="en-US" sz="2300" dirty="0" err="1"/>
              <a:t>SoS</a:t>
            </a:r>
            <a:r>
              <a:rPr lang="en-US" sz="2300" dirty="0"/>
              <a:t>.</a:t>
            </a:r>
          </a:p>
          <a:p>
            <a:pPr marL="342900" indent="-342900">
              <a:lnSpc>
                <a:spcPct val="100000"/>
              </a:lnSpc>
              <a:spcBef>
                <a:spcPts val="400"/>
              </a:spcBef>
              <a:buFont typeface="Arial" panose="020B0604020202020204" pitchFamily="34" charset="0"/>
              <a:buChar char="•"/>
            </a:pPr>
            <a:r>
              <a:rPr lang="en-US" sz="2300" dirty="0"/>
              <a:t>It might even make sense to have a ScrumMaster at the level of the scrum of scrums. If such a role exists, it could be filled by one of the individual team </a:t>
            </a:r>
            <a:r>
              <a:rPr lang="en-US" sz="2300" dirty="0" err="1"/>
              <a:t>ScrumMasters</a:t>
            </a:r>
            <a:r>
              <a:rPr lang="en-US" sz="2300" dirty="0"/>
              <a:t> or by a ScrumMaster not working directly with any of those teams.</a:t>
            </a:r>
          </a:p>
          <a:p>
            <a:pPr marL="342900" indent="-342900">
              <a:lnSpc>
                <a:spcPct val="100000"/>
              </a:lnSpc>
              <a:spcBef>
                <a:spcPts val="400"/>
              </a:spcBef>
              <a:buFont typeface="Arial" panose="020B0604020202020204" pitchFamily="34" charset="0"/>
              <a:buChar char="•"/>
            </a:pPr>
            <a:r>
              <a:rPr lang="en-US" sz="2300" dirty="0"/>
              <a:t>The </a:t>
            </a:r>
            <a:r>
              <a:rPr lang="en-US" sz="2300" dirty="0" err="1"/>
              <a:t>SoS</a:t>
            </a:r>
            <a:r>
              <a:rPr lang="en-US" sz="2300" dirty="0"/>
              <a:t> is usually not held every day but instead a few times a week as needed. Participants at the scrum of scrums answer similar questions to the ones answered at the daily scrum:</a:t>
            </a:r>
          </a:p>
          <a:p>
            <a:pPr marL="800089" lvl="1" indent="-342900">
              <a:lnSpc>
                <a:spcPct val="100000"/>
              </a:lnSpc>
              <a:spcBef>
                <a:spcPts val="400"/>
              </a:spcBef>
              <a:buFont typeface="Arial" panose="020B0604020202020204" pitchFamily="34" charset="0"/>
              <a:buChar char="•"/>
            </a:pPr>
            <a:r>
              <a:rPr lang="en-US" dirty="0"/>
              <a:t>What has my team done since we last met that could affect other teams?</a:t>
            </a:r>
          </a:p>
          <a:p>
            <a:pPr marL="800089" lvl="1" indent="-342900">
              <a:lnSpc>
                <a:spcPct val="100000"/>
              </a:lnSpc>
              <a:spcBef>
                <a:spcPts val="400"/>
              </a:spcBef>
              <a:buFont typeface="Arial" panose="020B0604020202020204" pitchFamily="34" charset="0"/>
              <a:buChar char="•"/>
            </a:pPr>
            <a:r>
              <a:rPr lang="en-US" dirty="0"/>
              <a:t>What will my team do before we meet again that could affect other teams?</a:t>
            </a:r>
          </a:p>
          <a:p>
            <a:pPr marL="800089" lvl="1" indent="-342900">
              <a:lnSpc>
                <a:spcPct val="100000"/>
              </a:lnSpc>
              <a:spcBef>
                <a:spcPts val="400"/>
              </a:spcBef>
              <a:buFont typeface="Arial" panose="020B0604020202020204" pitchFamily="34" charset="0"/>
              <a:buChar char="•"/>
            </a:pPr>
            <a:r>
              <a:rPr lang="en-US" dirty="0"/>
              <a:t>What problems is my team having that it could use help from other teams to resolve?</a:t>
            </a:r>
          </a:p>
        </p:txBody>
      </p:sp>
    </p:spTree>
    <p:extLst>
      <p:ext uri="{BB962C8B-B14F-4D97-AF65-F5344CB8AC3E}">
        <p14:creationId xmlns:p14="http://schemas.microsoft.com/office/powerpoint/2010/main" val="4074915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43288" y="314090"/>
            <a:ext cx="8572500" cy="485698"/>
          </a:xfrm>
        </p:spPr>
        <p:txBody>
          <a:bodyPr>
            <a:noAutofit/>
          </a:bodyPr>
          <a:lstStyle/>
          <a:p>
            <a:r>
              <a:rPr lang="en-US" sz="2600" dirty="0"/>
              <a:t>Scrum Team Structures – Multiple-Team Coordination</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sz="3200" dirty="0"/>
              <a:t>Release Train</a:t>
            </a:r>
            <a:endParaRPr lang="en-US" dirty="0"/>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914526"/>
            <a:ext cx="10508225" cy="4200524"/>
          </a:xfrm>
        </p:spPr>
        <p:txBody>
          <a:bodyPr/>
          <a:lstStyle/>
          <a:p>
            <a:pPr marL="342900" indent="-342900">
              <a:lnSpc>
                <a:spcPct val="100000"/>
              </a:lnSpc>
              <a:spcBef>
                <a:spcPts val="400"/>
              </a:spcBef>
              <a:buFont typeface="Arial" panose="020B0604020202020204" pitchFamily="34" charset="0"/>
              <a:buChar char="•"/>
            </a:pPr>
            <a:r>
              <a:rPr lang="en-US" sz="2300" dirty="0"/>
              <a:t>A release train is an approach to aligning the vision, planning, and interdependencies of many teams by providing cross-team synchronization based on a common cadence. </a:t>
            </a:r>
          </a:p>
          <a:p>
            <a:pPr marL="342900" indent="-342900">
              <a:lnSpc>
                <a:spcPct val="100000"/>
              </a:lnSpc>
              <a:spcBef>
                <a:spcPts val="400"/>
              </a:spcBef>
              <a:buFont typeface="Arial" panose="020B0604020202020204" pitchFamily="34" charset="0"/>
              <a:buChar char="•"/>
            </a:pPr>
            <a:r>
              <a:rPr lang="en-US" sz="2300" dirty="0"/>
              <a:t>A release train focuses on fast, flexible flow at the level of a larger product.</a:t>
            </a:r>
          </a:p>
          <a:p>
            <a:pPr marL="342900" indent="-342900">
              <a:lnSpc>
                <a:spcPct val="100000"/>
              </a:lnSpc>
              <a:spcBef>
                <a:spcPts val="400"/>
              </a:spcBef>
              <a:buFont typeface="Arial" panose="020B0604020202020204" pitchFamily="34" charset="0"/>
              <a:buChar char="•"/>
            </a:pPr>
            <a:r>
              <a:rPr lang="en-US" sz="2300" dirty="0"/>
              <a:t>The train metaphor is used to imply that there is a published schedule of when features will “leave the station.” </a:t>
            </a:r>
          </a:p>
          <a:p>
            <a:pPr marL="342900" indent="-342900">
              <a:lnSpc>
                <a:spcPct val="100000"/>
              </a:lnSpc>
              <a:spcBef>
                <a:spcPts val="400"/>
              </a:spcBef>
              <a:buFont typeface="Arial" panose="020B0604020202020204" pitchFamily="34" charset="0"/>
              <a:buChar char="•"/>
            </a:pPr>
            <a:r>
              <a:rPr lang="en-US" sz="2300" dirty="0"/>
              <a:t>All of the teams participating in the development of the product need to get their cargo onto the train at the appointed time. </a:t>
            </a:r>
          </a:p>
          <a:p>
            <a:pPr marL="342900" indent="-342900">
              <a:lnSpc>
                <a:spcPct val="100000"/>
              </a:lnSpc>
              <a:spcBef>
                <a:spcPts val="400"/>
              </a:spcBef>
              <a:buFont typeface="Arial" panose="020B0604020202020204" pitchFamily="34" charset="0"/>
              <a:buChar char="•"/>
            </a:pPr>
            <a:r>
              <a:rPr lang="en-US" sz="2300" dirty="0"/>
              <a:t>The release train always departs on time and waits for no one. </a:t>
            </a:r>
          </a:p>
          <a:p>
            <a:pPr marL="342900" indent="-342900">
              <a:lnSpc>
                <a:spcPct val="100000"/>
              </a:lnSpc>
              <a:spcBef>
                <a:spcPts val="400"/>
              </a:spcBef>
              <a:buFont typeface="Arial" panose="020B0604020202020204" pitchFamily="34" charset="0"/>
              <a:buChar char="•"/>
            </a:pPr>
            <a:r>
              <a:rPr lang="en-US" sz="2300" dirty="0"/>
              <a:t>Likewise, if a team misses the train, it need not fret because there will be another train departing at a known time in the future.</a:t>
            </a:r>
            <a:endParaRPr lang="en-US" dirty="0"/>
          </a:p>
        </p:txBody>
      </p:sp>
    </p:spTree>
    <p:extLst>
      <p:ext uri="{BB962C8B-B14F-4D97-AF65-F5344CB8AC3E}">
        <p14:creationId xmlns:p14="http://schemas.microsoft.com/office/powerpoint/2010/main" val="1941264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43288" y="314090"/>
            <a:ext cx="8572500" cy="485698"/>
          </a:xfrm>
        </p:spPr>
        <p:txBody>
          <a:bodyPr>
            <a:noAutofit/>
          </a:bodyPr>
          <a:lstStyle/>
          <a:p>
            <a:r>
              <a:rPr lang="en-US" sz="2600" dirty="0"/>
              <a:t>Scrum Team Structures – Multiple-Team Coordination</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sz="3200" dirty="0"/>
              <a:t>Release Train</a:t>
            </a:r>
            <a:endParaRPr lang="en-US" dirty="0"/>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914526"/>
            <a:ext cx="10508225" cy="4629384"/>
          </a:xfrm>
        </p:spPr>
        <p:txBody>
          <a:bodyPr/>
          <a:lstStyle/>
          <a:p>
            <a:pPr marL="342900" indent="-342900">
              <a:lnSpc>
                <a:spcPct val="100000"/>
              </a:lnSpc>
              <a:spcBef>
                <a:spcPts val="400"/>
              </a:spcBef>
              <a:buFont typeface="Arial" panose="020B0604020202020204" pitchFamily="34" charset="0"/>
              <a:buChar char="•"/>
            </a:pPr>
            <a:r>
              <a:rPr lang="en-US" sz="2300" dirty="0"/>
              <a:t>Leffingwell defines the rules of a release train as follows (Leffingwell 2011):</a:t>
            </a:r>
          </a:p>
          <a:p>
            <a:pPr marL="800089" lvl="1" indent="-342900">
              <a:lnSpc>
                <a:spcPct val="100000"/>
              </a:lnSpc>
              <a:spcBef>
                <a:spcPts val="400"/>
              </a:spcBef>
              <a:buFont typeface="Arial" panose="020B0604020202020204" pitchFamily="34" charset="0"/>
              <a:buChar char="•"/>
            </a:pPr>
            <a:r>
              <a:rPr lang="en-US" sz="1800" dirty="0"/>
              <a:t>Frequent, periodic planning and release (or potentially shippable increment—PSI) dates for the solution are fixed (dates are fixed, quality is fixed, scope is variable).</a:t>
            </a:r>
          </a:p>
          <a:p>
            <a:pPr marL="800089" lvl="1" indent="-342900">
              <a:lnSpc>
                <a:spcPct val="100000"/>
              </a:lnSpc>
              <a:spcBef>
                <a:spcPts val="400"/>
              </a:spcBef>
              <a:buFont typeface="Arial" panose="020B0604020202020204" pitchFamily="34" charset="0"/>
              <a:buChar char="•"/>
            </a:pPr>
            <a:r>
              <a:rPr lang="en-US" sz="1800" dirty="0"/>
              <a:t>Teams apply common iteration lengths.</a:t>
            </a:r>
          </a:p>
          <a:p>
            <a:pPr marL="800089" lvl="1" indent="-342900">
              <a:lnSpc>
                <a:spcPct val="100000"/>
              </a:lnSpc>
              <a:spcBef>
                <a:spcPts val="400"/>
              </a:spcBef>
              <a:buFont typeface="Arial" panose="020B0604020202020204" pitchFamily="34" charset="0"/>
              <a:buChar char="•"/>
            </a:pPr>
            <a:r>
              <a:rPr lang="en-US" sz="1800" dirty="0"/>
              <a:t>Intermediate, global, objective milestones are established.</a:t>
            </a:r>
          </a:p>
          <a:p>
            <a:pPr marL="800089" lvl="1" indent="-342900">
              <a:lnSpc>
                <a:spcPct val="100000"/>
              </a:lnSpc>
              <a:spcBef>
                <a:spcPts val="400"/>
              </a:spcBef>
              <a:buFont typeface="Arial" panose="020B0604020202020204" pitchFamily="34" charset="0"/>
              <a:buChar char="•"/>
            </a:pPr>
            <a:r>
              <a:rPr lang="en-US" sz="1800" dirty="0"/>
              <a:t>Continuous system integration is implemented at the top, or system, level, as well as at the feature and component levels.</a:t>
            </a:r>
          </a:p>
          <a:p>
            <a:pPr marL="800089" lvl="1" indent="-342900">
              <a:lnSpc>
                <a:spcPct val="100000"/>
              </a:lnSpc>
              <a:spcBef>
                <a:spcPts val="400"/>
              </a:spcBef>
              <a:buFont typeface="Arial" panose="020B0604020202020204" pitchFamily="34" charset="0"/>
              <a:buChar char="•"/>
            </a:pPr>
            <a:r>
              <a:rPr lang="en-US" sz="1800" dirty="0"/>
              <a:t>Release increments (PSIs) are available at regular (typically 60- to 120-day) intervals for customer preview, internal review, and system-level QA.</a:t>
            </a:r>
          </a:p>
          <a:p>
            <a:pPr marL="800089" lvl="1" indent="-342900">
              <a:lnSpc>
                <a:spcPct val="100000"/>
              </a:lnSpc>
              <a:spcBef>
                <a:spcPts val="400"/>
              </a:spcBef>
              <a:buFont typeface="Arial" panose="020B0604020202020204" pitchFamily="34" charset="0"/>
              <a:buChar char="•"/>
            </a:pPr>
            <a:r>
              <a:rPr lang="en-US" sz="1800" dirty="0"/>
              <a:t>System-level hardening iterations are (or may be) used to reduce technical debt and to provide time for specialty release-level validation and testing.</a:t>
            </a:r>
          </a:p>
          <a:p>
            <a:pPr marL="800089" lvl="1" indent="-342900">
              <a:lnSpc>
                <a:spcPct val="100000"/>
              </a:lnSpc>
              <a:spcBef>
                <a:spcPts val="400"/>
              </a:spcBef>
              <a:buFont typeface="Arial" panose="020B0604020202020204" pitchFamily="34" charset="0"/>
              <a:buChar char="•"/>
            </a:pPr>
            <a:r>
              <a:rPr lang="en-US" sz="1800" dirty="0"/>
              <a:t>For teams to build on top of similar constructs, certain infrastructure components—interfaces, system development kits, common installs and licensing utilities, user-experience frameworks, data and web services, and the like—must typically track ahead.</a:t>
            </a:r>
            <a:endParaRPr lang="en-US" sz="1400" dirty="0"/>
          </a:p>
        </p:txBody>
      </p:sp>
    </p:spTree>
    <p:extLst>
      <p:ext uri="{BB962C8B-B14F-4D97-AF65-F5344CB8AC3E}">
        <p14:creationId xmlns:p14="http://schemas.microsoft.com/office/powerpoint/2010/main" val="32823513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43288" y="314090"/>
            <a:ext cx="8572500" cy="485698"/>
          </a:xfrm>
        </p:spPr>
        <p:txBody>
          <a:bodyPr>
            <a:noAutofit/>
          </a:bodyPr>
          <a:lstStyle/>
          <a:p>
            <a:r>
              <a:rPr lang="en-US" sz="2600" dirty="0"/>
              <a:t>Scrum Team Structures – Multiple-Team Coordination</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sz="3200" dirty="0"/>
              <a:t>Release Train</a:t>
            </a:r>
            <a:endParaRPr lang="en-US" dirty="0"/>
          </a:p>
        </p:txBody>
      </p:sp>
      <p:pic>
        <p:nvPicPr>
          <p:cNvPr id="7" name="Picture 6">
            <a:extLst>
              <a:ext uri="{FF2B5EF4-FFF2-40B4-BE49-F238E27FC236}">
                <a16:creationId xmlns:a16="http://schemas.microsoft.com/office/drawing/2014/main" id="{FCD8C693-39BE-B349-B473-03BCCD6ABBDB}"/>
              </a:ext>
            </a:extLst>
          </p:cNvPr>
          <p:cNvPicPr>
            <a:picLocks noChangeAspect="1"/>
          </p:cNvPicPr>
          <p:nvPr/>
        </p:nvPicPr>
        <p:blipFill>
          <a:blip r:embed="rId3"/>
          <a:stretch>
            <a:fillRect/>
          </a:stretch>
        </p:blipFill>
        <p:spPr>
          <a:xfrm>
            <a:off x="1466053" y="1771573"/>
            <a:ext cx="9259893" cy="4733151"/>
          </a:xfrm>
          <a:prstGeom prst="rect">
            <a:avLst/>
          </a:prstGeom>
        </p:spPr>
      </p:pic>
    </p:spTree>
    <p:extLst>
      <p:ext uri="{BB962C8B-B14F-4D97-AF65-F5344CB8AC3E}">
        <p14:creationId xmlns:p14="http://schemas.microsoft.com/office/powerpoint/2010/main" val="1230567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43288" y="314090"/>
            <a:ext cx="8572500" cy="485698"/>
          </a:xfrm>
        </p:spPr>
        <p:txBody>
          <a:bodyPr>
            <a:noAutofit/>
          </a:bodyPr>
          <a:lstStyle/>
          <a:p>
            <a:r>
              <a:rPr lang="en-US" sz="2600" dirty="0"/>
              <a:t>Scrum Team Structures – Closing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143000"/>
            <a:ext cx="10508225" cy="5400910"/>
          </a:xfrm>
        </p:spPr>
        <p:txBody>
          <a:bodyPr/>
          <a:lstStyle/>
          <a:p>
            <a:pPr marL="342900" indent="-342900">
              <a:lnSpc>
                <a:spcPct val="100000"/>
              </a:lnSpc>
              <a:spcBef>
                <a:spcPts val="400"/>
              </a:spcBef>
              <a:buFont typeface="Arial" panose="020B0604020202020204" pitchFamily="34" charset="0"/>
              <a:buChar char="•"/>
            </a:pPr>
            <a:r>
              <a:rPr lang="en-US" sz="2300" dirty="0"/>
              <a:t>Discussed different ways to structure Scrum teams. </a:t>
            </a:r>
          </a:p>
          <a:p>
            <a:pPr marL="342900" indent="-342900">
              <a:lnSpc>
                <a:spcPct val="100000"/>
              </a:lnSpc>
              <a:spcBef>
                <a:spcPts val="400"/>
              </a:spcBef>
              <a:buFont typeface="Arial" panose="020B0604020202020204" pitchFamily="34" charset="0"/>
              <a:buChar char="•"/>
            </a:pPr>
            <a:r>
              <a:rPr lang="en-US" sz="2300" dirty="0"/>
              <a:t>Feature teams that are cross-functionally diverse and sufficient to pull an end-customer feature from a product backlog and get it done. </a:t>
            </a:r>
          </a:p>
          <a:p>
            <a:pPr marL="342900" indent="-342900">
              <a:lnSpc>
                <a:spcPct val="100000"/>
              </a:lnSpc>
              <a:spcBef>
                <a:spcPts val="400"/>
              </a:spcBef>
              <a:buFont typeface="Arial" panose="020B0604020202020204" pitchFamily="34" charset="0"/>
              <a:buChar char="•"/>
            </a:pPr>
            <a:r>
              <a:rPr lang="en-US" sz="2300" dirty="0"/>
              <a:t>Compared feature teams with component teams that work in specific component, asset, or architectural areas, which represent only parts of what needs to be integrated into end-customer features. </a:t>
            </a:r>
          </a:p>
          <a:p>
            <a:pPr marL="342900" indent="-342900">
              <a:lnSpc>
                <a:spcPct val="100000"/>
              </a:lnSpc>
              <a:spcBef>
                <a:spcPts val="400"/>
              </a:spcBef>
              <a:buFont typeface="Arial" panose="020B0604020202020204" pitchFamily="34" charset="0"/>
              <a:buChar char="•"/>
            </a:pPr>
            <a:r>
              <a:rPr lang="en-US" sz="2300" dirty="0"/>
              <a:t>Discussed the blended model of feature and component teams and how it could be used to help an organization transition to a point where it has mostly feature teams, each with excellent shared code ownership.</a:t>
            </a:r>
          </a:p>
          <a:p>
            <a:pPr marL="342900" indent="-342900">
              <a:lnSpc>
                <a:spcPct val="100000"/>
              </a:lnSpc>
              <a:spcBef>
                <a:spcPts val="400"/>
              </a:spcBef>
              <a:buFont typeface="Arial" panose="020B0604020202020204" pitchFamily="34" charset="0"/>
              <a:buChar char="•"/>
            </a:pPr>
            <a:r>
              <a:rPr lang="en-US" sz="2300" dirty="0"/>
              <a:t>Discussed how to coordinate multiple Scrum teams, starting first with a traditional Scrum practice called the scrum of scrums and then describing a concept called a release train, which can be used to coordinate the activities of a large number of Scrum teams. </a:t>
            </a:r>
            <a:endParaRPr lang="en-US" sz="1400" dirty="0"/>
          </a:p>
        </p:txBody>
      </p:sp>
    </p:spTree>
    <p:extLst>
      <p:ext uri="{BB962C8B-B14F-4D97-AF65-F5344CB8AC3E}">
        <p14:creationId xmlns:p14="http://schemas.microsoft.com/office/powerpoint/2010/main" val="869663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8367" y="1490663"/>
            <a:ext cx="7931451" cy="2387600"/>
          </a:xfrm>
        </p:spPr>
        <p:txBody>
          <a:bodyPr/>
          <a:lstStyle/>
          <a:p>
            <a:r>
              <a:rPr lang="en-US" dirty="0"/>
              <a:t>Managers</a:t>
            </a:r>
          </a:p>
        </p:txBody>
      </p:sp>
      <p:sp>
        <p:nvSpPr>
          <p:cNvPr id="3" name="Subtitle 2"/>
          <p:cNvSpPr>
            <a:spLocks noGrp="1"/>
          </p:cNvSpPr>
          <p:nvPr>
            <p:ph type="subTitle" idx="1"/>
          </p:nvPr>
        </p:nvSpPr>
        <p:spPr/>
        <p:txBody>
          <a:bodyPr/>
          <a:lstStyle/>
          <a:p>
            <a:r>
              <a:rPr lang="en-US" dirty="0">
                <a:solidFill>
                  <a:srgbClr val="333333"/>
                </a:solidFill>
              </a:rPr>
              <a:t>Chapter 13</a:t>
            </a:r>
          </a:p>
        </p:txBody>
      </p:sp>
    </p:spTree>
    <p:extLst>
      <p:ext uri="{BB962C8B-B14F-4D97-AF65-F5344CB8AC3E}">
        <p14:creationId xmlns:p14="http://schemas.microsoft.com/office/powerpoint/2010/main" val="2629310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r>
              <a:rPr lang="en-US" dirty="0"/>
              <a:t>Development Team – Overview </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Chapter Agenda</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3200" dirty="0"/>
              <a:t>Overview.</a:t>
            </a:r>
          </a:p>
          <a:p>
            <a:pPr marL="342900" indent="-342900">
              <a:lnSpc>
                <a:spcPct val="100000"/>
              </a:lnSpc>
              <a:spcBef>
                <a:spcPts val="400"/>
              </a:spcBef>
              <a:buFont typeface="Arial" panose="020B0604020202020204" pitchFamily="34" charset="0"/>
              <a:buChar char="•"/>
            </a:pPr>
            <a:r>
              <a:rPr lang="en-US" sz="3200" dirty="0"/>
              <a:t>Role-Specific Teams.</a:t>
            </a:r>
          </a:p>
          <a:p>
            <a:pPr marL="342900" indent="-342900">
              <a:lnSpc>
                <a:spcPct val="100000"/>
              </a:lnSpc>
              <a:spcBef>
                <a:spcPts val="400"/>
              </a:spcBef>
              <a:buFont typeface="Arial" panose="020B0604020202020204" pitchFamily="34" charset="0"/>
              <a:buChar char="•"/>
            </a:pPr>
            <a:r>
              <a:rPr lang="en-US" sz="3200" dirty="0"/>
              <a:t>Principal Responsibilities.</a:t>
            </a:r>
          </a:p>
          <a:p>
            <a:pPr marL="342900" indent="-342900">
              <a:lnSpc>
                <a:spcPct val="100000"/>
              </a:lnSpc>
              <a:spcBef>
                <a:spcPts val="400"/>
              </a:spcBef>
              <a:buFont typeface="Arial" panose="020B0604020202020204" pitchFamily="34" charset="0"/>
              <a:buChar char="•"/>
            </a:pPr>
            <a:r>
              <a:rPr lang="en-US" sz="3200" dirty="0"/>
              <a:t>Characteristics/Skills</a:t>
            </a:r>
          </a:p>
          <a:p>
            <a:pPr marL="342900" indent="-342900">
              <a:lnSpc>
                <a:spcPct val="100000"/>
              </a:lnSpc>
              <a:spcBef>
                <a:spcPts val="400"/>
              </a:spcBef>
              <a:buFont typeface="Arial" panose="020B0604020202020204" pitchFamily="34" charset="0"/>
              <a:buChar char="•"/>
            </a:pPr>
            <a:r>
              <a:rPr lang="en-US" sz="3200" dirty="0"/>
              <a:t>Closing</a:t>
            </a:r>
          </a:p>
        </p:txBody>
      </p:sp>
    </p:spTree>
    <p:extLst>
      <p:ext uri="{BB962C8B-B14F-4D97-AF65-F5344CB8AC3E}">
        <p14:creationId xmlns:p14="http://schemas.microsoft.com/office/powerpoint/2010/main" val="4008301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779535" cy="485698"/>
          </a:xfrm>
        </p:spPr>
        <p:txBody>
          <a:bodyPr>
            <a:normAutofit fontScale="90000"/>
          </a:bodyPr>
          <a:lstStyle/>
          <a:p>
            <a:r>
              <a:rPr lang="en-US" dirty="0"/>
              <a:t>Managers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Chapter Agenda</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3200" dirty="0"/>
              <a:t>Overview.</a:t>
            </a:r>
          </a:p>
          <a:p>
            <a:pPr marL="342900" indent="-342900">
              <a:lnSpc>
                <a:spcPct val="100000"/>
              </a:lnSpc>
              <a:spcBef>
                <a:spcPts val="400"/>
              </a:spcBef>
              <a:buFont typeface="Arial" panose="020B0604020202020204" pitchFamily="34" charset="0"/>
              <a:buChar char="•"/>
            </a:pPr>
            <a:r>
              <a:rPr lang="en-US" sz="3200" dirty="0"/>
              <a:t>Fashioning Teams.</a:t>
            </a:r>
          </a:p>
          <a:p>
            <a:pPr marL="342900" indent="-342900">
              <a:lnSpc>
                <a:spcPct val="100000"/>
              </a:lnSpc>
              <a:spcBef>
                <a:spcPts val="400"/>
              </a:spcBef>
              <a:buFont typeface="Arial" panose="020B0604020202020204" pitchFamily="34" charset="0"/>
              <a:buChar char="•"/>
            </a:pPr>
            <a:r>
              <a:rPr lang="en-US" sz="3200" dirty="0"/>
              <a:t>Nurturing Teams.</a:t>
            </a:r>
          </a:p>
          <a:p>
            <a:pPr marL="342900" indent="-342900">
              <a:lnSpc>
                <a:spcPct val="100000"/>
              </a:lnSpc>
              <a:spcBef>
                <a:spcPts val="400"/>
              </a:spcBef>
              <a:buFont typeface="Arial" panose="020B0604020202020204" pitchFamily="34" charset="0"/>
              <a:buChar char="•"/>
            </a:pPr>
            <a:r>
              <a:rPr lang="en-US" sz="3200" dirty="0"/>
              <a:t>Aligning and Adapting the Environment.</a:t>
            </a:r>
          </a:p>
          <a:p>
            <a:pPr marL="342900" indent="-342900">
              <a:lnSpc>
                <a:spcPct val="100000"/>
              </a:lnSpc>
              <a:spcBef>
                <a:spcPts val="400"/>
              </a:spcBef>
              <a:buFont typeface="Arial" panose="020B0604020202020204" pitchFamily="34" charset="0"/>
              <a:buChar char="•"/>
            </a:pPr>
            <a:r>
              <a:rPr lang="en-US" sz="3200" dirty="0"/>
              <a:t>Managing Value Creation Flow.</a:t>
            </a:r>
          </a:p>
          <a:p>
            <a:pPr marL="342900" indent="-342900">
              <a:lnSpc>
                <a:spcPct val="100000"/>
              </a:lnSpc>
              <a:spcBef>
                <a:spcPts val="400"/>
              </a:spcBef>
              <a:buFont typeface="Arial" panose="020B0604020202020204" pitchFamily="34" charset="0"/>
              <a:buChar char="•"/>
            </a:pPr>
            <a:r>
              <a:rPr lang="en-US" sz="3200" dirty="0"/>
              <a:t>Project Managers.</a:t>
            </a:r>
          </a:p>
          <a:p>
            <a:pPr marL="342900" indent="-342900">
              <a:lnSpc>
                <a:spcPct val="100000"/>
              </a:lnSpc>
              <a:spcBef>
                <a:spcPts val="400"/>
              </a:spcBef>
              <a:buFont typeface="Arial" panose="020B0604020202020204" pitchFamily="34" charset="0"/>
              <a:buChar char="•"/>
            </a:pPr>
            <a:r>
              <a:rPr lang="en-US" sz="3200" dirty="0"/>
              <a:t>Closing.</a:t>
            </a:r>
          </a:p>
        </p:txBody>
      </p:sp>
    </p:spTree>
    <p:extLst>
      <p:ext uri="{BB962C8B-B14F-4D97-AF65-F5344CB8AC3E}">
        <p14:creationId xmlns:p14="http://schemas.microsoft.com/office/powerpoint/2010/main" val="23680163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86312" y="314090"/>
            <a:ext cx="7229475" cy="485698"/>
          </a:xfrm>
        </p:spPr>
        <p:txBody>
          <a:bodyPr>
            <a:noAutofit/>
          </a:bodyPr>
          <a:lstStyle/>
          <a:p>
            <a:r>
              <a:rPr lang="en-US" sz="2600" dirty="0"/>
              <a:t>Managers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Overview</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914526"/>
            <a:ext cx="10508225" cy="4629384"/>
          </a:xfrm>
        </p:spPr>
        <p:txBody>
          <a:bodyPr/>
          <a:lstStyle/>
          <a:p>
            <a:pPr marL="342900" indent="-342900">
              <a:lnSpc>
                <a:spcPct val="100000"/>
              </a:lnSpc>
              <a:spcBef>
                <a:spcPts val="400"/>
              </a:spcBef>
              <a:buFont typeface="Arial" panose="020B0604020202020204" pitchFamily="34" charset="0"/>
              <a:buChar char="•"/>
            </a:pPr>
            <a:r>
              <a:rPr lang="en-US" sz="2300" dirty="0"/>
              <a:t>Even with self-organizing teams, there is still a need for managers.</a:t>
            </a:r>
          </a:p>
          <a:p>
            <a:pPr marL="342900" indent="-342900">
              <a:lnSpc>
                <a:spcPct val="100000"/>
              </a:lnSpc>
              <a:spcBef>
                <a:spcPts val="400"/>
              </a:spcBef>
              <a:buFont typeface="Arial" panose="020B0604020202020204" pitchFamily="34" charset="0"/>
              <a:buChar char="•"/>
            </a:pPr>
            <a:r>
              <a:rPr lang="en-US" sz="2300" dirty="0"/>
              <a:t>This chapter covers the responsibilities of functional-area managers (also called resource managers), such as:</a:t>
            </a:r>
          </a:p>
          <a:p>
            <a:pPr marL="800089" lvl="1" indent="-342900">
              <a:lnSpc>
                <a:spcPct val="100000"/>
              </a:lnSpc>
              <a:spcBef>
                <a:spcPts val="400"/>
              </a:spcBef>
              <a:buFont typeface="Arial" panose="020B0604020202020204" pitchFamily="34" charset="0"/>
              <a:buChar char="•"/>
            </a:pPr>
            <a:r>
              <a:rPr lang="en-US" sz="2200" dirty="0"/>
              <a:t>Development managers</a:t>
            </a:r>
          </a:p>
          <a:p>
            <a:pPr marL="800089" lvl="1" indent="-342900">
              <a:lnSpc>
                <a:spcPct val="100000"/>
              </a:lnSpc>
              <a:spcBef>
                <a:spcPts val="400"/>
              </a:spcBef>
              <a:buFont typeface="Arial" panose="020B0604020202020204" pitchFamily="34" charset="0"/>
              <a:buChar char="•"/>
            </a:pPr>
            <a:r>
              <a:rPr lang="en-US" sz="2200" dirty="0"/>
              <a:t>QA managers</a:t>
            </a:r>
          </a:p>
          <a:p>
            <a:pPr marL="800089" lvl="1" indent="-342900">
              <a:lnSpc>
                <a:spcPct val="100000"/>
              </a:lnSpc>
              <a:spcBef>
                <a:spcPts val="400"/>
              </a:spcBef>
              <a:buFont typeface="Arial" panose="020B0604020202020204" pitchFamily="34" charset="0"/>
              <a:buChar char="•"/>
            </a:pPr>
            <a:r>
              <a:rPr lang="en-US" sz="2200" dirty="0"/>
              <a:t>Art directors</a:t>
            </a:r>
          </a:p>
          <a:p>
            <a:pPr marL="800089" lvl="1" indent="-342900">
              <a:lnSpc>
                <a:spcPct val="100000"/>
              </a:lnSpc>
              <a:spcBef>
                <a:spcPts val="400"/>
              </a:spcBef>
              <a:buFont typeface="Arial" panose="020B0604020202020204" pitchFamily="34" charset="0"/>
              <a:buChar char="•"/>
            </a:pPr>
            <a:r>
              <a:rPr lang="en-US" sz="2200" dirty="0"/>
              <a:t>Project Managers</a:t>
            </a:r>
          </a:p>
        </p:txBody>
      </p:sp>
    </p:spTree>
    <p:extLst>
      <p:ext uri="{BB962C8B-B14F-4D97-AF65-F5344CB8AC3E}">
        <p14:creationId xmlns:p14="http://schemas.microsoft.com/office/powerpoint/2010/main" val="26200756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86312" y="314090"/>
            <a:ext cx="7229475" cy="485698"/>
          </a:xfrm>
        </p:spPr>
        <p:txBody>
          <a:bodyPr>
            <a:noAutofit/>
          </a:bodyPr>
          <a:lstStyle/>
          <a:p>
            <a:r>
              <a:rPr lang="en-US" sz="2600" dirty="0"/>
              <a:t>Managers</a:t>
            </a:r>
          </a:p>
        </p:txBody>
      </p:sp>
      <p:pic>
        <p:nvPicPr>
          <p:cNvPr id="7" name="Picture 6">
            <a:extLst>
              <a:ext uri="{FF2B5EF4-FFF2-40B4-BE49-F238E27FC236}">
                <a16:creationId xmlns:a16="http://schemas.microsoft.com/office/drawing/2014/main" id="{F235179A-F9D0-4743-A618-43BF0E7472A7}"/>
              </a:ext>
            </a:extLst>
          </p:cNvPr>
          <p:cNvPicPr>
            <a:picLocks noChangeAspect="1"/>
          </p:cNvPicPr>
          <p:nvPr/>
        </p:nvPicPr>
        <p:blipFill>
          <a:blip r:embed="rId3"/>
          <a:stretch>
            <a:fillRect/>
          </a:stretch>
        </p:blipFill>
        <p:spPr>
          <a:xfrm>
            <a:off x="1641871" y="1093256"/>
            <a:ext cx="8908257" cy="4671487"/>
          </a:xfrm>
          <a:prstGeom prst="rect">
            <a:avLst/>
          </a:prstGeom>
        </p:spPr>
      </p:pic>
      <p:pic>
        <p:nvPicPr>
          <p:cNvPr id="9" name="Picture 8">
            <a:extLst>
              <a:ext uri="{FF2B5EF4-FFF2-40B4-BE49-F238E27FC236}">
                <a16:creationId xmlns:a16="http://schemas.microsoft.com/office/drawing/2014/main" id="{B6360E43-56C1-894C-AF43-85FA2803686F}"/>
              </a:ext>
            </a:extLst>
          </p:cNvPr>
          <p:cNvPicPr>
            <a:picLocks noChangeAspect="1"/>
          </p:cNvPicPr>
          <p:nvPr/>
        </p:nvPicPr>
        <p:blipFill>
          <a:blip r:embed="rId4"/>
          <a:stretch>
            <a:fillRect/>
          </a:stretch>
        </p:blipFill>
        <p:spPr>
          <a:xfrm>
            <a:off x="1867693" y="5783645"/>
            <a:ext cx="8456612" cy="549131"/>
          </a:xfrm>
          <a:prstGeom prst="rect">
            <a:avLst/>
          </a:prstGeom>
        </p:spPr>
      </p:pic>
    </p:spTree>
    <p:extLst>
      <p:ext uri="{BB962C8B-B14F-4D97-AF65-F5344CB8AC3E}">
        <p14:creationId xmlns:p14="http://schemas.microsoft.com/office/powerpoint/2010/main" val="740198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86312" y="314090"/>
            <a:ext cx="7229475" cy="485698"/>
          </a:xfrm>
        </p:spPr>
        <p:txBody>
          <a:bodyPr>
            <a:noAutofit/>
          </a:bodyPr>
          <a:lstStyle/>
          <a:p>
            <a:r>
              <a:rPr lang="en-US" sz="2600" dirty="0"/>
              <a:t>Managers – Fashioning Teams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385888"/>
            <a:ext cx="10351062" cy="4872038"/>
          </a:xfrm>
        </p:spPr>
        <p:txBody>
          <a:bodyPr/>
          <a:lstStyle/>
          <a:p>
            <a:pPr>
              <a:lnSpc>
                <a:spcPct val="100000"/>
              </a:lnSpc>
              <a:spcBef>
                <a:spcPts val="400"/>
              </a:spcBef>
            </a:pPr>
            <a:r>
              <a:rPr lang="en-US" sz="2300" b="1" u="sng" dirty="0"/>
              <a:t>Defining Boundaries</a:t>
            </a:r>
          </a:p>
          <a:p>
            <a:pPr>
              <a:lnSpc>
                <a:spcPct val="100000"/>
              </a:lnSpc>
              <a:spcBef>
                <a:spcPts val="400"/>
              </a:spcBef>
            </a:pPr>
            <a:r>
              <a:rPr lang="en-US" sz="2200" dirty="0"/>
              <a:t>A self-organizing team manages its response to the environment in which it is placed. The environment, however, is under the influence of managers.</a:t>
            </a:r>
          </a:p>
          <a:p>
            <a:pPr>
              <a:lnSpc>
                <a:spcPct val="100000"/>
              </a:lnSpc>
              <a:spcBef>
                <a:spcPts val="400"/>
              </a:spcBef>
            </a:pPr>
            <a:endParaRPr lang="en-US" sz="2200" dirty="0"/>
          </a:p>
          <a:p>
            <a:pPr>
              <a:lnSpc>
                <a:spcPct val="100000"/>
              </a:lnSpc>
              <a:spcBef>
                <a:spcPts val="400"/>
              </a:spcBef>
            </a:pPr>
            <a:r>
              <a:rPr lang="en-US" sz="2200" b="1" u="sng" dirty="0"/>
              <a:t>Provide a Clear Elevating Goal</a:t>
            </a:r>
          </a:p>
          <a:p>
            <a:pPr>
              <a:lnSpc>
                <a:spcPct val="100000"/>
              </a:lnSpc>
              <a:spcBef>
                <a:spcPts val="400"/>
              </a:spcBef>
            </a:pPr>
            <a:r>
              <a:rPr lang="en-US" sz="2200" dirty="0"/>
              <a:t>Managers also provide a clear elevating goal to each team. This goal gives purpose and direction to the team.</a:t>
            </a:r>
          </a:p>
          <a:p>
            <a:pPr>
              <a:lnSpc>
                <a:spcPct val="100000"/>
              </a:lnSpc>
              <a:spcBef>
                <a:spcPts val="400"/>
              </a:spcBef>
            </a:pPr>
            <a:endParaRPr lang="en-US" sz="2200" dirty="0"/>
          </a:p>
          <a:p>
            <a:pPr>
              <a:lnSpc>
                <a:spcPct val="100000"/>
              </a:lnSpc>
              <a:spcBef>
                <a:spcPts val="400"/>
              </a:spcBef>
            </a:pPr>
            <a:r>
              <a:rPr lang="en-US" sz="2200" b="1" u="sng" dirty="0"/>
              <a:t>Form Teams</a:t>
            </a:r>
          </a:p>
          <a:p>
            <a:pPr>
              <a:lnSpc>
                <a:spcPct val="100000"/>
              </a:lnSpc>
              <a:spcBef>
                <a:spcPts val="400"/>
              </a:spcBef>
            </a:pPr>
            <a:r>
              <a:rPr lang="en-US" sz="2200" dirty="0"/>
              <a:t>Teams do not typically form themselves (team members do not self-select who will be on the team). Managers compose teams. </a:t>
            </a:r>
          </a:p>
        </p:txBody>
      </p:sp>
    </p:spTree>
    <p:extLst>
      <p:ext uri="{BB962C8B-B14F-4D97-AF65-F5344CB8AC3E}">
        <p14:creationId xmlns:p14="http://schemas.microsoft.com/office/powerpoint/2010/main" val="36806980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86312" y="314090"/>
            <a:ext cx="7229475" cy="485698"/>
          </a:xfrm>
        </p:spPr>
        <p:txBody>
          <a:bodyPr>
            <a:noAutofit/>
          </a:bodyPr>
          <a:lstStyle/>
          <a:p>
            <a:r>
              <a:rPr lang="en-US" sz="2600" dirty="0"/>
              <a:t>Managers – Fashioning Teams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457324"/>
            <a:ext cx="10351062" cy="4800601"/>
          </a:xfrm>
        </p:spPr>
        <p:txBody>
          <a:bodyPr/>
          <a:lstStyle/>
          <a:p>
            <a:pPr>
              <a:lnSpc>
                <a:spcPct val="100000"/>
              </a:lnSpc>
              <a:spcBef>
                <a:spcPts val="400"/>
              </a:spcBef>
            </a:pPr>
            <a:r>
              <a:rPr lang="en-US" sz="2300" b="1" u="sng" dirty="0"/>
              <a:t>Change Team Composition</a:t>
            </a:r>
            <a:endParaRPr lang="en-US" sz="2300" dirty="0"/>
          </a:p>
          <a:p>
            <a:pPr>
              <a:lnSpc>
                <a:spcPct val="100000"/>
              </a:lnSpc>
              <a:spcBef>
                <a:spcPts val="400"/>
              </a:spcBef>
            </a:pPr>
            <a:r>
              <a:rPr lang="en-US" sz="2200" dirty="0"/>
              <a:t>Managers also have the obligation to change a team’s composition if they believe that doing so will improve the overall health and performance of the team and the organization as a whole.</a:t>
            </a:r>
          </a:p>
          <a:p>
            <a:pPr>
              <a:lnSpc>
                <a:spcPct val="100000"/>
              </a:lnSpc>
              <a:spcBef>
                <a:spcPts val="400"/>
              </a:spcBef>
            </a:pPr>
            <a:endParaRPr lang="en-US" sz="2200" dirty="0"/>
          </a:p>
          <a:p>
            <a:pPr>
              <a:lnSpc>
                <a:spcPct val="100000"/>
              </a:lnSpc>
              <a:spcBef>
                <a:spcPts val="400"/>
              </a:spcBef>
            </a:pPr>
            <a:r>
              <a:rPr lang="en-US" sz="2200" b="1" u="sng" dirty="0"/>
              <a:t>Empower Teams</a:t>
            </a:r>
          </a:p>
          <a:p>
            <a:pPr>
              <a:lnSpc>
                <a:spcPct val="100000"/>
              </a:lnSpc>
              <a:spcBef>
                <a:spcPts val="400"/>
              </a:spcBef>
            </a:pPr>
            <a:r>
              <a:rPr lang="en-US" sz="2200" dirty="0"/>
              <a:t>For teams to self-organize they must be empowered, which requires authorization and trust from managers. One principal way of empowering teams is for managers to delegate responsibilities to them with the primary goal of allowing self-organizing teams to manage themselves better.</a:t>
            </a:r>
          </a:p>
        </p:txBody>
      </p:sp>
    </p:spTree>
    <p:extLst>
      <p:ext uri="{BB962C8B-B14F-4D97-AF65-F5344CB8AC3E}">
        <p14:creationId xmlns:p14="http://schemas.microsoft.com/office/powerpoint/2010/main" val="2229403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86312" y="314090"/>
            <a:ext cx="7229475" cy="485698"/>
          </a:xfrm>
        </p:spPr>
        <p:txBody>
          <a:bodyPr>
            <a:noAutofit/>
          </a:bodyPr>
          <a:lstStyle/>
          <a:p>
            <a:r>
              <a:rPr lang="en-US" sz="2600" dirty="0"/>
              <a:t>Managers – Fashioning Teams</a:t>
            </a:r>
          </a:p>
        </p:txBody>
      </p:sp>
      <p:pic>
        <p:nvPicPr>
          <p:cNvPr id="5" name="Picture 4">
            <a:extLst>
              <a:ext uri="{FF2B5EF4-FFF2-40B4-BE49-F238E27FC236}">
                <a16:creationId xmlns:a16="http://schemas.microsoft.com/office/drawing/2014/main" id="{F919FDE7-2E3B-2247-8BD4-04762AEA2F95}"/>
              </a:ext>
            </a:extLst>
          </p:cNvPr>
          <p:cNvPicPr>
            <a:picLocks noChangeAspect="1"/>
          </p:cNvPicPr>
          <p:nvPr/>
        </p:nvPicPr>
        <p:blipFill>
          <a:blip r:embed="rId3"/>
          <a:stretch>
            <a:fillRect/>
          </a:stretch>
        </p:blipFill>
        <p:spPr>
          <a:xfrm>
            <a:off x="1607344" y="1341867"/>
            <a:ext cx="8977312" cy="4633230"/>
          </a:xfrm>
          <a:prstGeom prst="rect">
            <a:avLst/>
          </a:prstGeom>
        </p:spPr>
      </p:pic>
    </p:spTree>
    <p:extLst>
      <p:ext uri="{BB962C8B-B14F-4D97-AF65-F5344CB8AC3E}">
        <p14:creationId xmlns:p14="http://schemas.microsoft.com/office/powerpoint/2010/main" val="4024920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86312" y="314090"/>
            <a:ext cx="7229475" cy="485698"/>
          </a:xfrm>
        </p:spPr>
        <p:txBody>
          <a:bodyPr>
            <a:noAutofit/>
          </a:bodyPr>
          <a:lstStyle/>
          <a:p>
            <a:r>
              <a:rPr lang="en-US" sz="2600" dirty="0"/>
              <a:t>Managers – Nurturing Teams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457324"/>
            <a:ext cx="10351062" cy="4800601"/>
          </a:xfrm>
        </p:spPr>
        <p:txBody>
          <a:bodyPr/>
          <a:lstStyle/>
          <a:p>
            <a:pPr>
              <a:lnSpc>
                <a:spcPct val="100000"/>
              </a:lnSpc>
              <a:spcBef>
                <a:spcPts val="400"/>
              </a:spcBef>
            </a:pPr>
            <a:r>
              <a:rPr lang="en-US" sz="2300" b="1" u="sng" dirty="0"/>
              <a:t>Energize People</a:t>
            </a:r>
            <a:endParaRPr lang="en-US" sz="2300" dirty="0"/>
          </a:p>
          <a:p>
            <a:pPr>
              <a:lnSpc>
                <a:spcPct val="100000"/>
              </a:lnSpc>
              <a:spcBef>
                <a:spcPts val="400"/>
              </a:spcBef>
            </a:pPr>
            <a:r>
              <a:rPr lang="en-US" sz="2200" dirty="0"/>
              <a:t>Providing a clear elevating goal creates a foundation upon which to energize team members. By energize I mean that managers should constantly seek ways to motivate people to intrinsically want to do great work. </a:t>
            </a:r>
          </a:p>
          <a:p>
            <a:pPr>
              <a:lnSpc>
                <a:spcPct val="100000"/>
              </a:lnSpc>
              <a:spcBef>
                <a:spcPts val="400"/>
              </a:spcBef>
            </a:pPr>
            <a:endParaRPr lang="en-US" sz="2200" dirty="0"/>
          </a:p>
          <a:p>
            <a:pPr>
              <a:lnSpc>
                <a:spcPct val="100000"/>
              </a:lnSpc>
              <a:spcBef>
                <a:spcPts val="400"/>
              </a:spcBef>
            </a:pPr>
            <a:r>
              <a:rPr lang="en-US" sz="2200" b="1" u="sng" dirty="0"/>
              <a:t>Develop Competence</a:t>
            </a:r>
          </a:p>
          <a:p>
            <a:pPr>
              <a:lnSpc>
                <a:spcPct val="100000"/>
              </a:lnSpc>
              <a:spcBef>
                <a:spcPts val="400"/>
              </a:spcBef>
            </a:pPr>
            <a:r>
              <a:rPr lang="en-US" sz="2200" dirty="0"/>
              <a:t>Within Scrum organizations, each team member still reports to a functional or resource manager who is typically not the ScrumMaster or the product owner. And, just as in non-Scrum environments, these managers take an active role in coaching and assisting their direct reports with their career goals by promoting opportunities for competency development and providing frequent, actionable feedback on performance.</a:t>
            </a:r>
          </a:p>
        </p:txBody>
      </p:sp>
    </p:spTree>
    <p:extLst>
      <p:ext uri="{BB962C8B-B14F-4D97-AF65-F5344CB8AC3E}">
        <p14:creationId xmlns:p14="http://schemas.microsoft.com/office/powerpoint/2010/main" val="651866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86312" y="314090"/>
            <a:ext cx="7229475" cy="485698"/>
          </a:xfrm>
        </p:spPr>
        <p:txBody>
          <a:bodyPr>
            <a:noAutofit/>
          </a:bodyPr>
          <a:lstStyle/>
          <a:p>
            <a:r>
              <a:rPr lang="en-US" sz="2600" dirty="0"/>
              <a:t>Managers – Nurturing Teams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457324"/>
            <a:ext cx="10351062" cy="4800601"/>
          </a:xfrm>
        </p:spPr>
        <p:txBody>
          <a:bodyPr/>
          <a:lstStyle/>
          <a:p>
            <a:pPr>
              <a:lnSpc>
                <a:spcPct val="100000"/>
              </a:lnSpc>
              <a:spcBef>
                <a:spcPts val="400"/>
              </a:spcBef>
            </a:pPr>
            <a:r>
              <a:rPr lang="en-US" sz="2300" b="1" u="sng" dirty="0"/>
              <a:t>Provide Functional Area Leadership</a:t>
            </a:r>
            <a:endParaRPr lang="en-US" sz="2300" dirty="0"/>
          </a:p>
          <a:p>
            <a:pPr>
              <a:lnSpc>
                <a:spcPct val="100000"/>
              </a:lnSpc>
              <a:spcBef>
                <a:spcPts val="400"/>
              </a:spcBef>
            </a:pPr>
            <a:r>
              <a:rPr lang="en-US" sz="2200" dirty="0"/>
              <a:t>As in non-Scrum organizations, functional managers in Scrum organizations continue to provide leadership specific to their functional area.  Functional managers usually have relevant working knowledge and can provide thought leadership within the area. </a:t>
            </a:r>
          </a:p>
          <a:p>
            <a:pPr>
              <a:lnSpc>
                <a:spcPct val="100000"/>
              </a:lnSpc>
              <a:spcBef>
                <a:spcPts val="400"/>
              </a:spcBef>
            </a:pPr>
            <a:endParaRPr lang="en-US" sz="2200" dirty="0"/>
          </a:p>
          <a:p>
            <a:pPr>
              <a:lnSpc>
                <a:spcPct val="100000"/>
              </a:lnSpc>
              <a:spcBef>
                <a:spcPts val="400"/>
              </a:spcBef>
            </a:pPr>
            <a:r>
              <a:rPr lang="en-US" sz="2200" b="1" u="sng" dirty="0"/>
              <a:t>Maintain Team Integrity</a:t>
            </a:r>
          </a:p>
          <a:p>
            <a:pPr>
              <a:lnSpc>
                <a:spcPct val="100000"/>
              </a:lnSpc>
              <a:spcBef>
                <a:spcPts val="400"/>
              </a:spcBef>
            </a:pPr>
            <a:r>
              <a:rPr lang="en-US" sz="2200" dirty="0"/>
              <a:t>Because the team replaces the individual as the unit of capacity, managers should work proactively to maintain team integrity. That means not pulling people off of teams mid-sprint to work on pet projects or unnecessarily assigning people to work on multiple teams.</a:t>
            </a:r>
          </a:p>
        </p:txBody>
      </p:sp>
    </p:spTree>
    <p:extLst>
      <p:ext uri="{BB962C8B-B14F-4D97-AF65-F5344CB8AC3E}">
        <p14:creationId xmlns:p14="http://schemas.microsoft.com/office/powerpoint/2010/main" val="37235690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71900" y="314090"/>
            <a:ext cx="8243887" cy="485698"/>
          </a:xfrm>
        </p:spPr>
        <p:txBody>
          <a:bodyPr>
            <a:noAutofit/>
          </a:bodyPr>
          <a:lstStyle/>
          <a:p>
            <a:r>
              <a:rPr lang="en-US" sz="2600" dirty="0"/>
              <a:t>Managers – Aligning and Adapting the Environment</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457324"/>
            <a:ext cx="10351062" cy="4800601"/>
          </a:xfrm>
        </p:spPr>
        <p:txBody>
          <a:bodyPr/>
          <a:lstStyle/>
          <a:p>
            <a:pPr>
              <a:lnSpc>
                <a:spcPct val="100000"/>
              </a:lnSpc>
              <a:spcBef>
                <a:spcPts val="400"/>
              </a:spcBef>
            </a:pPr>
            <a:r>
              <a:rPr lang="en-US" sz="2300" b="1" u="sng" dirty="0"/>
              <a:t>Promote Agile Values</a:t>
            </a:r>
          </a:p>
          <a:p>
            <a:pPr>
              <a:lnSpc>
                <a:spcPct val="100000"/>
              </a:lnSpc>
              <a:spcBef>
                <a:spcPts val="400"/>
              </a:spcBef>
            </a:pPr>
            <a:r>
              <a:rPr lang="en-US" sz="2300" dirty="0"/>
              <a:t>Managers must embrace agile values and principles. They need to understand and truly believe them, live them, and encourage others to do the same.</a:t>
            </a:r>
          </a:p>
          <a:p>
            <a:pPr>
              <a:lnSpc>
                <a:spcPct val="100000"/>
              </a:lnSpc>
              <a:spcBef>
                <a:spcPts val="400"/>
              </a:spcBef>
            </a:pPr>
            <a:endParaRPr lang="en-US" sz="2300" dirty="0"/>
          </a:p>
          <a:p>
            <a:pPr>
              <a:lnSpc>
                <a:spcPct val="100000"/>
              </a:lnSpc>
              <a:spcBef>
                <a:spcPts val="400"/>
              </a:spcBef>
            </a:pPr>
            <a:r>
              <a:rPr lang="en-US" sz="2300" b="1" u="sng" dirty="0"/>
              <a:t>Remove </a:t>
            </a:r>
            <a:r>
              <a:rPr lang="en-US" sz="2300" b="1" u="sng" dirty="0" err="1"/>
              <a:t>Organiziational</a:t>
            </a:r>
            <a:r>
              <a:rPr lang="en-US" sz="2300" b="1" u="sng" dirty="0"/>
              <a:t> Impediments</a:t>
            </a:r>
          </a:p>
          <a:p>
            <a:pPr>
              <a:lnSpc>
                <a:spcPct val="100000"/>
              </a:lnSpc>
              <a:spcBef>
                <a:spcPts val="400"/>
              </a:spcBef>
            </a:pPr>
            <a:r>
              <a:rPr lang="en-US" sz="2200" dirty="0"/>
              <a:t>Managers also work hand in hand with </a:t>
            </a:r>
            <a:r>
              <a:rPr lang="en-US" sz="2200" dirty="0" err="1"/>
              <a:t>ScrumMasters</a:t>
            </a:r>
            <a:r>
              <a:rPr lang="en-US" sz="2200" dirty="0"/>
              <a:t> to remove impediments. Though the ScrumMaster is the person pushing to remove organizational impediments, many impediments, especially those that are environmental (e.g. systemic) in nature, require intervention from managers to actually be removed.</a:t>
            </a:r>
          </a:p>
          <a:p>
            <a:pPr>
              <a:lnSpc>
                <a:spcPct val="100000"/>
              </a:lnSpc>
              <a:spcBef>
                <a:spcPts val="400"/>
              </a:spcBef>
            </a:pPr>
            <a:endParaRPr lang="en-US" sz="2200" dirty="0"/>
          </a:p>
          <a:p>
            <a:pPr>
              <a:lnSpc>
                <a:spcPct val="100000"/>
              </a:lnSpc>
              <a:spcBef>
                <a:spcPts val="400"/>
              </a:spcBef>
            </a:pPr>
            <a:endParaRPr lang="en-US" sz="2200" dirty="0"/>
          </a:p>
        </p:txBody>
      </p:sp>
    </p:spTree>
    <p:extLst>
      <p:ext uri="{BB962C8B-B14F-4D97-AF65-F5344CB8AC3E}">
        <p14:creationId xmlns:p14="http://schemas.microsoft.com/office/powerpoint/2010/main" val="36863411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71900" y="314090"/>
            <a:ext cx="8243887" cy="485698"/>
          </a:xfrm>
        </p:spPr>
        <p:txBody>
          <a:bodyPr>
            <a:noAutofit/>
          </a:bodyPr>
          <a:lstStyle/>
          <a:p>
            <a:r>
              <a:rPr lang="en-US" sz="2600" dirty="0"/>
              <a:t>Managers – Aligning and Adapting the Environment</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457324"/>
            <a:ext cx="10351062" cy="4800601"/>
          </a:xfrm>
        </p:spPr>
        <p:txBody>
          <a:bodyPr/>
          <a:lstStyle/>
          <a:p>
            <a:pPr>
              <a:lnSpc>
                <a:spcPct val="100000"/>
              </a:lnSpc>
              <a:spcBef>
                <a:spcPts val="400"/>
              </a:spcBef>
            </a:pPr>
            <a:r>
              <a:rPr lang="en-US" sz="2300" b="1" u="sng" dirty="0"/>
              <a:t>Align Internal Groups</a:t>
            </a:r>
          </a:p>
          <a:p>
            <a:pPr>
              <a:lnSpc>
                <a:spcPct val="100000"/>
              </a:lnSpc>
              <a:spcBef>
                <a:spcPts val="400"/>
              </a:spcBef>
            </a:pPr>
            <a:r>
              <a:rPr lang="en-US" sz="2300" dirty="0"/>
              <a:t>The engineering or IT group is often the first to adopt Scrum. Let’s say that after a reasonable period of time the first-adopter group becomes very skilled at creating customer-valuable features each sprint. However, until those features are actually made available to customers, no real value has been delivered. </a:t>
            </a:r>
          </a:p>
          <a:p>
            <a:pPr>
              <a:lnSpc>
                <a:spcPct val="100000"/>
              </a:lnSpc>
              <a:spcBef>
                <a:spcPts val="400"/>
              </a:spcBef>
            </a:pPr>
            <a:endParaRPr lang="en-US" sz="2300" dirty="0"/>
          </a:p>
          <a:p>
            <a:pPr>
              <a:lnSpc>
                <a:spcPct val="100000"/>
              </a:lnSpc>
              <a:spcBef>
                <a:spcPts val="400"/>
              </a:spcBef>
            </a:pPr>
            <a:r>
              <a:rPr lang="en-US" sz="2300" b="1" u="sng" dirty="0"/>
              <a:t>Align Partners</a:t>
            </a:r>
          </a:p>
          <a:p>
            <a:pPr>
              <a:lnSpc>
                <a:spcPct val="100000"/>
              </a:lnSpc>
              <a:spcBef>
                <a:spcPts val="400"/>
              </a:spcBef>
            </a:pPr>
            <a:r>
              <a:rPr lang="en-US" sz="2200" dirty="0"/>
              <a:t>Managers must also help the organization embrace a more agile approach to supplier management and outsourcing. If the way we engage our external partners follows a traditional arms-length, contract-heavy, negotiation-style approach, the organization will fail to achieve its full potential with Scrum.</a:t>
            </a:r>
          </a:p>
        </p:txBody>
      </p:sp>
    </p:spTree>
    <p:extLst>
      <p:ext uri="{BB962C8B-B14F-4D97-AF65-F5344CB8AC3E}">
        <p14:creationId xmlns:p14="http://schemas.microsoft.com/office/powerpoint/2010/main" val="1543702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r>
              <a:rPr lang="en-US" dirty="0"/>
              <a:t>Development Team – Overview </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Chapter Summary</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7807886" cy="4363612"/>
          </a:xfrm>
        </p:spPr>
        <p:txBody>
          <a:bodyPr/>
          <a:lstStyle/>
          <a:p>
            <a:pPr marL="342900" indent="-342900">
              <a:lnSpc>
                <a:spcPct val="100000"/>
              </a:lnSpc>
              <a:spcBef>
                <a:spcPts val="400"/>
              </a:spcBef>
              <a:buFont typeface="Arial" panose="020B0604020202020204" pitchFamily="34" charset="0"/>
              <a:buChar char="•"/>
            </a:pPr>
            <a:r>
              <a:rPr lang="en-US" sz="2200" dirty="0"/>
              <a:t>Traditional software development approaches define various job types, such as architect, programmer, tester, database administrator, UI designer, and so on. </a:t>
            </a:r>
          </a:p>
          <a:p>
            <a:pPr marL="342900" indent="-342900">
              <a:lnSpc>
                <a:spcPct val="100000"/>
              </a:lnSpc>
              <a:spcBef>
                <a:spcPts val="400"/>
              </a:spcBef>
              <a:buFont typeface="Arial" panose="020B0604020202020204" pitchFamily="34" charset="0"/>
              <a:buChar char="•"/>
            </a:pPr>
            <a:r>
              <a:rPr lang="en-US" sz="2200" dirty="0"/>
              <a:t>Scrum defines the role of development team, which is simply a cross-functional collection of these types of people. </a:t>
            </a:r>
          </a:p>
          <a:p>
            <a:pPr marL="342900" indent="-342900">
              <a:lnSpc>
                <a:spcPct val="100000"/>
              </a:lnSpc>
              <a:spcBef>
                <a:spcPts val="400"/>
              </a:spcBef>
              <a:buFont typeface="Arial" panose="020B0604020202020204" pitchFamily="34" charset="0"/>
              <a:buChar char="•"/>
            </a:pPr>
            <a:r>
              <a:rPr lang="en-US" sz="2200" dirty="0"/>
              <a:t>The term development team may appear to be the wrong label to apply to a team that is composed of more than just developers. </a:t>
            </a:r>
          </a:p>
          <a:p>
            <a:pPr marL="342900" indent="-342900">
              <a:lnSpc>
                <a:spcPct val="100000"/>
              </a:lnSpc>
              <a:spcBef>
                <a:spcPts val="400"/>
              </a:spcBef>
              <a:buFont typeface="Arial" panose="020B0604020202020204" pitchFamily="34" charset="0"/>
              <a:buChar char="•"/>
            </a:pPr>
            <a:r>
              <a:rPr lang="en-US" sz="2200" dirty="0"/>
              <a:t>For now, the Scrum community has converged on the use of the term development team, and I will use that term in this book.</a:t>
            </a:r>
          </a:p>
        </p:txBody>
      </p:sp>
      <p:pic>
        <p:nvPicPr>
          <p:cNvPr id="2" name="Picture 1">
            <a:extLst>
              <a:ext uri="{FF2B5EF4-FFF2-40B4-BE49-F238E27FC236}">
                <a16:creationId xmlns:a16="http://schemas.microsoft.com/office/drawing/2014/main" id="{20B58DEE-4A48-C54C-9B3B-FFD80FD6A2F8}"/>
              </a:ext>
            </a:extLst>
          </p:cNvPr>
          <p:cNvPicPr>
            <a:picLocks noChangeAspect="1"/>
          </p:cNvPicPr>
          <p:nvPr/>
        </p:nvPicPr>
        <p:blipFill>
          <a:blip r:embed="rId3"/>
          <a:stretch>
            <a:fillRect/>
          </a:stretch>
        </p:blipFill>
        <p:spPr>
          <a:xfrm>
            <a:off x="8343900" y="2254250"/>
            <a:ext cx="3672722" cy="2349500"/>
          </a:xfrm>
          <a:prstGeom prst="rect">
            <a:avLst/>
          </a:prstGeom>
        </p:spPr>
      </p:pic>
    </p:spTree>
    <p:extLst>
      <p:ext uri="{BB962C8B-B14F-4D97-AF65-F5344CB8AC3E}">
        <p14:creationId xmlns:p14="http://schemas.microsoft.com/office/powerpoint/2010/main" val="31735297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71900" y="314090"/>
            <a:ext cx="8243887" cy="485698"/>
          </a:xfrm>
        </p:spPr>
        <p:txBody>
          <a:bodyPr>
            <a:noAutofit/>
          </a:bodyPr>
          <a:lstStyle/>
          <a:p>
            <a:r>
              <a:rPr lang="en-US" sz="2600" dirty="0"/>
              <a:t>Managers – Managing Value Creation Flow</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457324"/>
            <a:ext cx="10351062" cy="4800601"/>
          </a:xfrm>
        </p:spPr>
        <p:txBody>
          <a:bodyPr/>
          <a:lstStyle/>
          <a:p>
            <a:pPr>
              <a:lnSpc>
                <a:spcPct val="100000"/>
              </a:lnSpc>
              <a:spcBef>
                <a:spcPts val="400"/>
              </a:spcBef>
            </a:pPr>
            <a:r>
              <a:rPr lang="en-US" sz="2300" b="1" u="sng" dirty="0"/>
              <a:t>Take a Systems Perspective</a:t>
            </a:r>
          </a:p>
          <a:p>
            <a:pPr>
              <a:lnSpc>
                <a:spcPct val="100000"/>
              </a:lnSpc>
              <a:spcBef>
                <a:spcPts val="400"/>
              </a:spcBef>
            </a:pPr>
            <a:r>
              <a:rPr lang="en-US" sz="2300" dirty="0"/>
              <a:t>To effectively manage the flow of value creation, managers must take a systems perspective. One of the larger impediments I have seen to successful Scrum adoption is when managers refuse to think systemically and instead focus only on their own areas or fiefdoms. </a:t>
            </a:r>
          </a:p>
          <a:p>
            <a:pPr>
              <a:lnSpc>
                <a:spcPct val="100000"/>
              </a:lnSpc>
              <a:spcBef>
                <a:spcPts val="400"/>
              </a:spcBef>
            </a:pPr>
            <a:endParaRPr lang="en-US" sz="2300" dirty="0"/>
          </a:p>
          <a:p>
            <a:pPr>
              <a:lnSpc>
                <a:spcPct val="100000"/>
              </a:lnSpc>
              <a:spcBef>
                <a:spcPts val="400"/>
              </a:spcBef>
            </a:pPr>
            <a:r>
              <a:rPr lang="en-US" sz="2200" b="1" u="sng" dirty="0"/>
              <a:t>Manage Economics</a:t>
            </a:r>
          </a:p>
          <a:p>
            <a:pPr>
              <a:lnSpc>
                <a:spcPct val="100000"/>
              </a:lnSpc>
              <a:spcBef>
                <a:spcPts val="400"/>
              </a:spcBef>
            </a:pPr>
            <a:r>
              <a:rPr lang="en-US" sz="2200" dirty="0"/>
              <a:t>Organizations expect managers to be trusted stewards of the financial resources that are made available to them. Higher-level managers in a Scrum organization therefore still manage economics (such as profit and loss) for their areas. </a:t>
            </a:r>
          </a:p>
        </p:txBody>
      </p:sp>
    </p:spTree>
    <p:extLst>
      <p:ext uri="{BB962C8B-B14F-4D97-AF65-F5344CB8AC3E}">
        <p14:creationId xmlns:p14="http://schemas.microsoft.com/office/powerpoint/2010/main" val="13694082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71900" y="314090"/>
            <a:ext cx="8243887" cy="485698"/>
          </a:xfrm>
        </p:spPr>
        <p:txBody>
          <a:bodyPr>
            <a:noAutofit/>
          </a:bodyPr>
          <a:lstStyle/>
          <a:p>
            <a:r>
              <a:rPr lang="en-US" sz="2600" dirty="0"/>
              <a:t>Managers – Managing Value Creation Flow</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457324"/>
            <a:ext cx="10351062" cy="4800601"/>
          </a:xfrm>
        </p:spPr>
        <p:txBody>
          <a:bodyPr/>
          <a:lstStyle/>
          <a:p>
            <a:pPr>
              <a:lnSpc>
                <a:spcPct val="100000"/>
              </a:lnSpc>
              <a:spcBef>
                <a:spcPts val="400"/>
              </a:spcBef>
            </a:pPr>
            <a:r>
              <a:rPr lang="en-US" sz="2300" b="1" u="sng" dirty="0"/>
              <a:t>Monitor Measures and Reports</a:t>
            </a:r>
          </a:p>
          <a:p>
            <a:pPr>
              <a:lnSpc>
                <a:spcPct val="100000"/>
              </a:lnSpc>
              <a:spcBef>
                <a:spcPts val="400"/>
              </a:spcBef>
            </a:pPr>
            <a:r>
              <a:rPr lang="en-US" sz="2200" dirty="0"/>
              <a:t>Many measures and reports are collected and generated at the request of managers, so there is a real opportunity for managers to ensure that only those measures that add to the value-creation flow are captured and reported. This goal can be achieved by ensuring that measures and reporting align well with core Scrum values and principles.</a:t>
            </a:r>
          </a:p>
          <a:p>
            <a:pPr marL="342900" indent="-342900">
              <a:lnSpc>
                <a:spcPct val="100000"/>
              </a:lnSpc>
              <a:spcBef>
                <a:spcPts val="400"/>
              </a:spcBef>
              <a:buFont typeface="Arial" panose="020B0604020202020204" pitchFamily="34" charset="0"/>
              <a:buChar char="•"/>
            </a:pPr>
            <a:r>
              <a:rPr lang="en-US" sz="2000" dirty="0"/>
              <a:t>Focus on idle work, not idle workers. A measure such as cycle time will expose the length of time between when work starts and when it finishes. If cycle time is increasing, you need to investigate why.</a:t>
            </a:r>
          </a:p>
          <a:p>
            <a:pPr marL="342900" indent="-342900">
              <a:lnSpc>
                <a:spcPct val="100000"/>
              </a:lnSpc>
              <a:spcBef>
                <a:spcPts val="400"/>
              </a:spcBef>
              <a:buFont typeface="Arial" panose="020B0604020202020204" pitchFamily="34" charset="0"/>
              <a:buChar char="•"/>
            </a:pPr>
            <a:r>
              <a:rPr lang="en-US" sz="2000" dirty="0"/>
              <a:t>Measure progress by working, validated assets. Focus on measuring the value delivered (working and validated assets), but don’t lose sight of the variables (date, scope, budget, and quality) needed to deliver value.</a:t>
            </a:r>
            <a:endParaRPr lang="en-US" sz="2200" dirty="0"/>
          </a:p>
          <a:p>
            <a:pPr marL="342900" indent="-342900">
              <a:lnSpc>
                <a:spcPct val="100000"/>
              </a:lnSpc>
              <a:spcBef>
                <a:spcPts val="400"/>
              </a:spcBef>
              <a:buFont typeface="Arial" panose="020B0604020202020204" pitchFamily="34" charset="0"/>
              <a:buChar char="•"/>
            </a:pPr>
            <a:r>
              <a:rPr lang="en-US" sz="2000" dirty="0"/>
              <a:t>Organize flow for fast feedback. Align your measures to determine how quickly the learning cycle is completed (assume, build, feedback, inspect, and adapt).</a:t>
            </a:r>
          </a:p>
        </p:txBody>
      </p:sp>
    </p:spTree>
    <p:extLst>
      <p:ext uri="{BB962C8B-B14F-4D97-AF65-F5344CB8AC3E}">
        <p14:creationId xmlns:p14="http://schemas.microsoft.com/office/powerpoint/2010/main" val="2846693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71900" y="314090"/>
            <a:ext cx="8243887" cy="485698"/>
          </a:xfrm>
        </p:spPr>
        <p:txBody>
          <a:bodyPr>
            <a:noAutofit/>
          </a:bodyPr>
          <a:lstStyle/>
          <a:p>
            <a:r>
              <a:rPr lang="en-US" sz="2600" dirty="0"/>
              <a:t>Managers – Project Managers</a:t>
            </a:r>
          </a:p>
        </p:txBody>
      </p:sp>
      <p:pic>
        <p:nvPicPr>
          <p:cNvPr id="5" name="Picture 4">
            <a:extLst>
              <a:ext uri="{FF2B5EF4-FFF2-40B4-BE49-F238E27FC236}">
                <a16:creationId xmlns:a16="http://schemas.microsoft.com/office/drawing/2014/main" id="{C098CCD3-1C3A-704A-A2D7-99C2A0C91BEE}"/>
              </a:ext>
            </a:extLst>
          </p:cNvPr>
          <p:cNvPicPr>
            <a:picLocks noChangeAspect="1"/>
          </p:cNvPicPr>
          <p:nvPr/>
        </p:nvPicPr>
        <p:blipFill>
          <a:blip r:embed="rId3"/>
          <a:stretch>
            <a:fillRect/>
          </a:stretch>
        </p:blipFill>
        <p:spPr>
          <a:xfrm>
            <a:off x="1517567" y="1300850"/>
            <a:ext cx="9156866" cy="4857060"/>
          </a:xfrm>
          <a:prstGeom prst="rect">
            <a:avLst/>
          </a:prstGeom>
        </p:spPr>
      </p:pic>
    </p:spTree>
    <p:extLst>
      <p:ext uri="{BB962C8B-B14F-4D97-AF65-F5344CB8AC3E}">
        <p14:creationId xmlns:p14="http://schemas.microsoft.com/office/powerpoint/2010/main" val="28255618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86254" y="314090"/>
            <a:ext cx="7400925" cy="485698"/>
          </a:xfrm>
        </p:spPr>
        <p:txBody>
          <a:bodyPr>
            <a:noAutofit/>
          </a:bodyPr>
          <a:lstStyle/>
          <a:p>
            <a:r>
              <a:rPr lang="en-US" sz="2600" dirty="0"/>
              <a:t>Managers – Closing</a:t>
            </a:r>
          </a:p>
        </p:txBody>
      </p:sp>
      <p:pic>
        <p:nvPicPr>
          <p:cNvPr id="2" name="Picture 1">
            <a:extLst>
              <a:ext uri="{FF2B5EF4-FFF2-40B4-BE49-F238E27FC236}">
                <a16:creationId xmlns:a16="http://schemas.microsoft.com/office/drawing/2014/main" id="{A541ACE7-BBF6-C24A-ACBE-B1238D94BDEA}"/>
              </a:ext>
            </a:extLst>
          </p:cNvPr>
          <p:cNvPicPr>
            <a:picLocks noChangeAspect="1"/>
          </p:cNvPicPr>
          <p:nvPr/>
        </p:nvPicPr>
        <p:blipFill>
          <a:blip r:embed="rId3"/>
          <a:stretch>
            <a:fillRect/>
          </a:stretch>
        </p:blipFill>
        <p:spPr>
          <a:xfrm>
            <a:off x="1699549" y="1199616"/>
            <a:ext cx="8792901" cy="5015445"/>
          </a:xfrm>
          <a:prstGeom prst="rect">
            <a:avLst/>
          </a:prstGeom>
        </p:spPr>
      </p:pic>
    </p:spTree>
    <p:extLst>
      <p:ext uri="{BB962C8B-B14F-4D97-AF65-F5344CB8AC3E}">
        <p14:creationId xmlns:p14="http://schemas.microsoft.com/office/powerpoint/2010/main" val="28748015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Sources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2336032"/>
            <a:ext cx="10226739" cy="3881888"/>
          </a:xfrm>
        </p:spPr>
        <p:txBody>
          <a:bodyPr/>
          <a:lstStyle/>
          <a:p>
            <a:pPr algn="ctr">
              <a:lnSpc>
                <a:spcPct val="100000"/>
              </a:lnSpc>
              <a:spcBef>
                <a:spcPts val="400"/>
              </a:spcBef>
            </a:pPr>
            <a:r>
              <a:rPr lang="en-US" sz="2200" dirty="0"/>
              <a:t>Unless otherwise noted, all material in these slides were used from the textbook for this course:</a:t>
            </a:r>
          </a:p>
          <a:p>
            <a:pPr algn="ctr">
              <a:lnSpc>
                <a:spcPct val="100000"/>
              </a:lnSpc>
              <a:spcBef>
                <a:spcPts val="400"/>
              </a:spcBef>
            </a:pPr>
            <a:endParaRPr lang="en-US" sz="2200" dirty="0"/>
          </a:p>
          <a:p>
            <a:pPr algn="ctr">
              <a:lnSpc>
                <a:spcPct val="100000"/>
              </a:lnSpc>
              <a:spcBef>
                <a:spcPts val="400"/>
              </a:spcBef>
            </a:pPr>
            <a:r>
              <a:rPr lang="en-US" sz="2200" dirty="0"/>
              <a:t>Rubin, Kenneth S., Essential Scrum: A Practical Guide to the Most</a:t>
            </a:r>
          </a:p>
          <a:p>
            <a:pPr algn="ctr">
              <a:lnSpc>
                <a:spcPct val="100000"/>
              </a:lnSpc>
              <a:spcBef>
                <a:spcPts val="400"/>
              </a:spcBef>
            </a:pPr>
            <a:r>
              <a:rPr lang="en-US" sz="2200" dirty="0"/>
              <a:t>Popular Agile Process, 1st Edition. Addison-Wesley Professional; 1</a:t>
            </a:r>
            <a:r>
              <a:rPr lang="en-US" sz="2200" baseline="30000" dirty="0"/>
              <a:t>st</a:t>
            </a:r>
            <a:r>
              <a:rPr lang="en-US" sz="2200" dirty="0"/>
              <a:t> </a:t>
            </a:r>
          </a:p>
          <a:p>
            <a:pPr algn="ctr">
              <a:lnSpc>
                <a:spcPct val="100000"/>
              </a:lnSpc>
              <a:spcBef>
                <a:spcPts val="400"/>
              </a:spcBef>
            </a:pPr>
            <a:r>
              <a:rPr lang="en-US" sz="2200" dirty="0"/>
              <a:t>edition (August 5, 2012). ISBN-13: 978-0137043293.</a:t>
            </a:r>
          </a:p>
        </p:txBody>
      </p:sp>
    </p:spTree>
    <p:extLst>
      <p:ext uri="{BB962C8B-B14F-4D97-AF65-F5344CB8AC3E}">
        <p14:creationId xmlns:p14="http://schemas.microsoft.com/office/powerpoint/2010/main" val="3387613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43338" y="314090"/>
            <a:ext cx="7100887" cy="485698"/>
          </a:xfrm>
        </p:spPr>
        <p:txBody>
          <a:bodyPr>
            <a:normAutofit fontScale="90000"/>
          </a:bodyPr>
          <a:lstStyle/>
          <a:p>
            <a:r>
              <a:rPr lang="en-US" dirty="0"/>
              <a:t>Development Team – Role-Specific Teams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300162"/>
            <a:ext cx="10506059" cy="5003655"/>
          </a:xfrm>
        </p:spPr>
        <p:txBody>
          <a:bodyPr/>
          <a:lstStyle/>
          <a:p>
            <a:pPr marL="342900" indent="-342900">
              <a:lnSpc>
                <a:spcPct val="100000"/>
              </a:lnSpc>
              <a:spcBef>
                <a:spcPts val="400"/>
              </a:spcBef>
              <a:buFont typeface="Arial" panose="020B0604020202020204" pitchFamily="34" charset="0"/>
              <a:buChar char="•"/>
            </a:pPr>
            <a:r>
              <a:rPr lang="en-US" sz="2400" dirty="0"/>
              <a:t>Many organizations are accustomed to intentionally splitting different job roles into specialized, role-specific teams. </a:t>
            </a:r>
          </a:p>
          <a:p>
            <a:pPr marL="342900" indent="-342900">
              <a:lnSpc>
                <a:spcPct val="100000"/>
              </a:lnSpc>
              <a:spcBef>
                <a:spcPts val="400"/>
              </a:spcBef>
              <a:buFont typeface="Arial" panose="020B0604020202020204" pitchFamily="34" charset="0"/>
              <a:buChar char="•"/>
            </a:pPr>
            <a:r>
              <a:rPr lang="en-US" sz="2400" dirty="0"/>
              <a:t>These organizations might have one team of designers, one of developers, and another of testers. These teams hand off work to one another when it is complete and more or less function independently of each other.</a:t>
            </a:r>
          </a:p>
          <a:p>
            <a:pPr marL="342900" indent="-342900">
              <a:lnSpc>
                <a:spcPct val="100000"/>
              </a:lnSpc>
              <a:spcBef>
                <a:spcPts val="400"/>
              </a:spcBef>
              <a:buFont typeface="Arial" panose="020B0604020202020204" pitchFamily="34" charset="0"/>
              <a:buChar char="•"/>
            </a:pPr>
            <a:r>
              <a:rPr lang="en-US" sz="2400" dirty="0"/>
              <a:t>In Scrum, the development team must do all of the work to produce one or more vertical slices of working product functionality each sprint, including the design, development, integration, and testing of that functionality. Thus, we need a team that is skilled at all of those tasks.</a:t>
            </a:r>
          </a:p>
          <a:p>
            <a:pPr marL="342900" indent="-342900">
              <a:lnSpc>
                <a:spcPct val="100000"/>
              </a:lnSpc>
              <a:spcBef>
                <a:spcPts val="400"/>
              </a:spcBef>
              <a:buFont typeface="Arial" panose="020B0604020202020204" pitchFamily="34" charset="0"/>
              <a:buChar char="•"/>
            </a:pPr>
            <a:r>
              <a:rPr lang="en-US" sz="2400" dirty="0"/>
              <a:t>Whenever possible, create cross-functional teams. Parceling the work out to different role-specific teams is suspect and is likely a serious impediment to the successful use of Scrum. Make sure you have a real need (besides habit) for keeping any role-specific teams.</a:t>
            </a:r>
          </a:p>
        </p:txBody>
      </p:sp>
    </p:spTree>
    <p:extLst>
      <p:ext uri="{BB962C8B-B14F-4D97-AF65-F5344CB8AC3E}">
        <p14:creationId xmlns:p14="http://schemas.microsoft.com/office/powerpoint/2010/main" val="429527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43338" y="314090"/>
            <a:ext cx="7461971" cy="485698"/>
          </a:xfrm>
        </p:spPr>
        <p:txBody>
          <a:bodyPr>
            <a:normAutofit fontScale="90000"/>
          </a:bodyPr>
          <a:lstStyle/>
          <a:p>
            <a:r>
              <a:rPr lang="en-US" dirty="0"/>
              <a:t>Development Team – Principal Responsibilities</a:t>
            </a:r>
          </a:p>
        </p:txBody>
      </p:sp>
      <p:pic>
        <p:nvPicPr>
          <p:cNvPr id="5" name="Picture 4">
            <a:extLst>
              <a:ext uri="{FF2B5EF4-FFF2-40B4-BE49-F238E27FC236}">
                <a16:creationId xmlns:a16="http://schemas.microsoft.com/office/drawing/2014/main" id="{E18974AF-E5D2-4D4C-97D6-44C4276D8BB1}"/>
              </a:ext>
            </a:extLst>
          </p:cNvPr>
          <p:cNvPicPr>
            <a:picLocks noChangeAspect="1"/>
          </p:cNvPicPr>
          <p:nvPr/>
        </p:nvPicPr>
        <p:blipFill>
          <a:blip r:embed="rId3"/>
          <a:stretch>
            <a:fillRect/>
          </a:stretch>
        </p:blipFill>
        <p:spPr>
          <a:xfrm>
            <a:off x="1016866" y="1356957"/>
            <a:ext cx="10158268" cy="5071553"/>
          </a:xfrm>
          <a:prstGeom prst="rect">
            <a:avLst/>
          </a:prstGeom>
        </p:spPr>
      </p:pic>
    </p:spTree>
    <p:extLst>
      <p:ext uri="{BB962C8B-B14F-4D97-AF65-F5344CB8AC3E}">
        <p14:creationId xmlns:p14="http://schemas.microsoft.com/office/powerpoint/2010/main" val="2275976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108364"/>
            <a:ext cx="10551086" cy="5169774"/>
          </a:xfrm>
        </p:spPr>
        <p:txBody>
          <a:bodyPr/>
          <a:lstStyle/>
          <a:p>
            <a:pPr>
              <a:lnSpc>
                <a:spcPct val="100000"/>
              </a:lnSpc>
              <a:spcBef>
                <a:spcPts val="400"/>
              </a:spcBef>
            </a:pPr>
            <a:r>
              <a:rPr lang="en-US" sz="2200" b="1" u="sng" dirty="0"/>
              <a:t>Perform Sprint Execution</a:t>
            </a:r>
          </a:p>
          <a:p>
            <a:pPr marL="342900" indent="-342900">
              <a:lnSpc>
                <a:spcPct val="100000"/>
              </a:lnSpc>
              <a:spcBef>
                <a:spcPts val="400"/>
              </a:spcBef>
              <a:buFont typeface="Arial" panose="020B0604020202020204" pitchFamily="34" charset="0"/>
              <a:buChar char="•"/>
            </a:pPr>
            <a:r>
              <a:rPr lang="en-US" sz="2200" dirty="0"/>
              <a:t>The hands-on, creative work of designing, building, integrating, and testing product backlog items into increments of potentially shippable functionality. </a:t>
            </a:r>
          </a:p>
          <a:p>
            <a:pPr marL="342900" indent="-342900">
              <a:lnSpc>
                <a:spcPct val="100000"/>
              </a:lnSpc>
              <a:spcBef>
                <a:spcPts val="400"/>
              </a:spcBef>
              <a:buFont typeface="Arial" panose="020B0604020202020204" pitchFamily="34" charset="0"/>
              <a:buChar char="•"/>
            </a:pPr>
            <a:r>
              <a:rPr lang="en-US" sz="2200" dirty="0"/>
              <a:t>The development team spends a majority of its time performing sprint execution.</a:t>
            </a:r>
          </a:p>
          <a:p>
            <a:pPr marL="342900" indent="-342900">
              <a:lnSpc>
                <a:spcPct val="100000"/>
              </a:lnSpc>
              <a:spcBef>
                <a:spcPts val="400"/>
              </a:spcBef>
              <a:buFont typeface="Arial" panose="020B0604020202020204" pitchFamily="34" charset="0"/>
              <a:buChar char="•"/>
            </a:pPr>
            <a:endParaRPr lang="en-US" sz="2200" dirty="0"/>
          </a:p>
          <a:p>
            <a:pPr>
              <a:lnSpc>
                <a:spcPct val="100000"/>
              </a:lnSpc>
              <a:spcBef>
                <a:spcPts val="400"/>
              </a:spcBef>
            </a:pPr>
            <a:r>
              <a:rPr lang="en-US" sz="2200" b="1" u="sng" dirty="0"/>
              <a:t>Inspect and Adapt Each Day</a:t>
            </a:r>
          </a:p>
          <a:p>
            <a:pPr marL="342900" indent="-342900">
              <a:lnSpc>
                <a:spcPct val="100000"/>
              </a:lnSpc>
              <a:spcBef>
                <a:spcPts val="400"/>
              </a:spcBef>
              <a:buFont typeface="Arial" panose="020B0604020202020204" pitchFamily="34" charset="0"/>
              <a:buChar char="•"/>
            </a:pPr>
            <a:r>
              <a:rPr lang="en-US" sz="2200" dirty="0"/>
              <a:t>Each development team member is expected to participate in each daily scrum, during which the team members collectively inspect progress toward the sprint goal and adapt the plan for the current day’s work. </a:t>
            </a:r>
          </a:p>
          <a:p>
            <a:pPr marL="342900" indent="-342900">
              <a:lnSpc>
                <a:spcPct val="100000"/>
              </a:lnSpc>
              <a:spcBef>
                <a:spcPts val="400"/>
              </a:spcBef>
              <a:buFont typeface="Arial" panose="020B0604020202020204" pitchFamily="34" charset="0"/>
              <a:buChar char="•"/>
            </a:pPr>
            <a:r>
              <a:rPr lang="en-US" sz="2200" dirty="0"/>
              <a:t>If some team members do not participate, the team can miss pieces of the big picture and may fail to achieve its sprint goal.</a:t>
            </a:r>
          </a:p>
        </p:txBody>
      </p:sp>
      <p:sp>
        <p:nvSpPr>
          <p:cNvPr id="8" name="Title 2">
            <a:extLst>
              <a:ext uri="{FF2B5EF4-FFF2-40B4-BE49-F238E27FC236}">
                <a16:creationId xmlns:a16="http://schemas.microsoft.com/office/drawing/2014/main" id="{5C4A0293-46FF-294D-A491-6AD6123A969D}"/>
              </a:ext>
            </a:extLst>
          </p:cNvPr>
          <p:cNvSpPr txBox="1">
            <a:spLocks/>
          </p:cNvSpPr>
          <p:nvPr/>
        </p:nvSpPr>
        <p:spPr>
          <a:xfrm>
            <a:off x="3843338" y="314090"/>
            <a:ext cx="7406553" cy="485698"/>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Development Team – Principal Responsibilities </a:t>
            </a:r>
          </a:p>
        </p:txBody>
      </p:sp>
    </p:spTree>
    <p:extLst>
      <p:ext uri="{BB962C8B-B14F-4D97-AF65-F5344CB8AC3E}">
        <p14:creationId xmlns:p14="http://schemas.microsoft.com/office/powerpoint/2010/main" val="2169374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914400"/>
            <a:ext cx="10551086" cy="5615655"/>
          </a:xfrm>
        </p:spPr>
        <p:txBody>
          <a:bodyPr/>
          <a:lstStyle/>
          <a:p>
            <a:pPr>
              <a:lnSpc>
                <a:spcPct val="100000"/>
              </a:lnSpc>
              <a:spcBef>
                <a:spcPts val="400"/>
              </a:spcBef>
            </a:pPr>
            <a:r>
              <a:rPr lang="en-US" sz="2200" b="1" u="sng" dirty="0"/>
              <a:t>Groom the Product Backlog</a:t>
            </a:r>
          </a:p>
          <a:p>
            <a:pPr marL="342900" indent="-342900">
              <a:lnSpc>
                <a:spcPct val="100000"/>
              </a:lnSpc>
              <a:spcBef>
                <a:spcPts val="400"/>
              </a:spcBef>
              <a:buFont typeface="Arial" panose="020B0604020202020204" pitchFamily="34" charset="0"/>
              <a:buChar char="•"/>
            </a:pPr>
            <a:r>
              <a:rPr lang="en-US" sz="2200" dirty="0"/>
              <a:t>Part of each sprint must be spent preparing for the next – Grooming. </a:t>
            </a:r>
          </a:p>
          <a:p>
            <a:pPr marL="342900" indent="-342900">
              <a:lnSpc>
                <a:spcPct val="100000"/>
              </a:lnSpc>
              <a:spcBef>
                <a:spcPts val="400"/>
              </a:spcBef>
              <a:buFont typeface="Arial" panose="020B0604020202020204" pitchFamily="34" charset="0"/>
              <a:buChar char="•"/>
            </a:pPr>
            <a:r>
              <a:rPr lang="en-US" sz="2200" dirty="0"/>
              <a:t>The development team should allocate up to 10% of its available capacity every sprint to assist the product owner with these activities.</a:t>
            </a:r>
          </a:p>
          <a:p>
            <a:pPr marL="342900" indent="-342900">
              <a:lnSpc>
                <a:spcPct val="100000"/>
              </a:lnSpc>
              <a:spcBef>
                <a:spcPts val="400"/>
              </a:spcBef>
              <a:buFont typeface="Arial" panose="020B0604020202020204" pitchFamily="34" charset="0"/>
              <a:buChar char="•"/>
            </a:pPr>
            <a:endParaRPr lang="en-US" sz="2200" dirty="0"/>
          </a:p>
          <a:p>
            <a:pPr>
              <a:lnSpc>
                <a:spcPct val="100000"/>
              </a:lnSpc>
              <a:spcBef>
                <a:spcPts val="400"/>
              </a:spcBef>
            </a:pPr>
            <a:r>
              <a:rPr lang="en-US" sz="2200" b="1" u="sng" dirty="0"/>
              <a:t>Plan the Sprint</a:t>
            </a:r>
          </a:p>
          <a:p>
            <a:pPr marL="342900" indent="-342900">
              <a:lnSpc>
                <a:spcPct val="100000"/>
              </a:lnSpc>
              <a:spcBef>
                <a:spcPts val="400"/>
              </a:spcBef>
              <a:buFont typeface="Arial" panose="020B0604020202020204" pitchFamily="34" charset="0"/>
              <a:buChar char="•"/>
            </a:pPr>
            <a:r>
              <a:rPr lang="en-US" sz="2200" dirty="0"/>
              <a:t>At the beginning of each sprint, the development team participates in sprint planning.</a:t>
            </a:r>
          </a:p>
          <a:p>
            <a:pPr marL="342900" indent="-342900">
              <a:lnSpc>
                <a:spcPct val="100000"/>
              </a:lnSpc>
              <a:spcBef>
                <a:spcPts val="400"/>
              </a:spcBef>
              <a:buFont typeface="Arial" panose="020B0604020202020204" pitchFamily="34" charset="0"/>
              <a:buChar char="•"/>
            </a:pPr>
            <a:r>
              <a:rPr lang="en-US" sz="2200" dirty="0"/>
              <a:t>In collaboration with the product owner and with facilitation from the ScrumMaster, the development team helps to establish the goal for the next sprint. </a:t>
            </a:r>
          </a:p>
          <a:p>
            <a:pPr marL="342900" indent="-342900">
              <a:lnSpc>
                <a:spcPct val="100000"/>
              </a:lnSpc>
              <a:spcBef>
                <a:spcPts val="400"/>
              </a:spcBef>
              <a:buFont typeface="Arial" panose="020B0604020202020204" pitchFamily="34" charset="0"/>
              <a:buChar char="•"/>
            </a:pPr>
            <a:r>
              <a:rPr lang="en-US" sz="2200" dirty="0"/>
              <a:t>The team then determines which high-priority subset of product backlog items to build to achieve that goal.</a:t>
            </a:r>
          </a:p>
          <a:p>
            <a:pPr marL="342900" indent="-342900">
              <a:lnSpc>
                <a:spcPct val="100000"/>
              </a:lnSpc>
              <a:spcBef>
                <a:spcPts val="400"/>
              </a:spcBef>
              <a:buFont typeface="Arial" panose="020B0604020202020204" pitchFamily="34" charset="0"/>
              <a:buChar char="•"/>
            </a:pPr>
            <a:endParaRPr lang="en-US" sz="2200" dirty="0"/>
          </a:p>
          <a:p>
            <a:pPr>
              <a:lnSpc>
                <a:spcPct val="100000"/>
              </a:lnSpc>
              <a:spcBef>
                <a:spcPts val="400"/>
              </a:spcBef>
            </a:pPr>
            <a:r>
              <a:rPr lang="en-US" sz="2200" b="1" u="sng" dirty="0"/>
              <a:t>Inspect and Adapt the Product and Process</a:t>
            </a:r>
          </a:p>
          <a:p>
            <a:pPr marL="342900" indent="-342900">
              <a:lnSpc>
                <a:spcPct val="100000"/>
              </a:lnSpc>
              <a:spcBef>
                <a:spcPts val="400"/>
              </a:spcBef>
              <a:buFont typeface="Arial" panose="020B0604020202020204" pitchFamily="34" charset="0"/>
              <a:buChar char="•"/>
            </a:pPr>
            <a:r>
              <a:rPr lang="en-US" sz="2200" dirty="0"/>
              <a:t>At the end of each sprint, the development team participates in the two inspect-and-adapt activities: sprint review and sprint retrospective. </a:t>
            </a:r>
          </a:p>
        </p:txBody>
      </p:sp>
      <p:sp>
        <p:nvSpPr>
          <p:cNvPr id="8" name="Title 2">
            <a:extLst>
              <a:ext uri="{FF2B5EF4-FFF2-40B4-BE49-F238E27FC236}">
                <a16:creationId xmlns:a16="http://schemas.microsoft.com/office/drawing/2014/main" id="{5C4A0293-46FF-294D-A491-6AD6123A969D}"/>
              </a:ext>
            </a:extLst>
          </p:cNvPr>
          <p:cNvSpPr txBox="1">
            <a:spLocks/>
          </p:cNvSpPr>
          <p:nvPr/>
        </p:nvSpPr>
        <p:spPr>
          <a:xfrm>
            <a:off x="3843338" y="314090"/>
            <a:ext cx="7406553" cy="485698"/>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Development Team – Principal Responsibilities </a:t>
            </a:r>
          </a:p>
        </p:txBody>
      </p:sp>
    </p:spTree>
    <p:extLst>
      <p:ext uri="{BB962C8B-B14F-4D97-AF65-F5344CB8AC3E}">
        <p14:creationId xmlns:p14="http://schemas.microsoft.com/office/powerpoint/2010/main" val="2937961251"/>
      </p:ext>
    </p:extLst>
  </p:cSld>
  <p:clrMapOvr>
    <a:masterClrMapping/>
  </p:clrMapOvr>
</p:sld>
</file>

<file path=ppt/theme/theme1.xml><?xml version="1.0" encoding="utf-8"?>
<a:theme xmlns:a="http://schemas.openxmlformats.org/drawingml/2006/main" name="UB Powerpoint Template">
  <a:themeElements>
    <a:clrScheme name="Custom 2">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186BB7"/>
      </a:hlink>
      <a:folHlink>
        <a:srgbClr val="D86A4E"/>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3BEB7424-46E2-F744-B1CF-A495BB96D6AD}" vid="{0CCFE892-11C1-114D-8F21-BA33A8898F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UB Powerpoint Template</Template>
  <TotalTime>39174</TotalTime>
  <Words>5183</Words>
  <Application>Microsoft Macintosh PowerPoint</Application>
  <PresentationFormat>Widescreen</PresentationFormat>
  <Paragraphs>361</Paragraphs>
  <Slides>54</Slides>
  <Notes>51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Georgia</vt:lpstr>
      <vt:lpstr>LucidaGrande</vt:lpstr>
      <vt:lpstr>Times</vt:lpstr>
      <vt:lpstr>UB Powerpoint Template</vt:lpstr>
      <vt:lpstr>MGS 425 (S1S) Management of it projects</vt:lpstr>
      <vt:lpstr>Agenda</vt:lpstr>
      <vt:lpstr>Development Team</vt:lpstr>
      <vt:lpstr>Development Team – Overview </vt:lpstr>
      <vt:lpstr>Development Team – Overview </vt:lpstr>
      <vt:lpstr>Development Team – Role-Specific Teams</vt:lpstr>
      <vt:lpstr>Development Team – Principal Responsibilities</vt:lpstr>
      <vt:lpstr>PowerPoint Presentation</vt:lpstr>
      <vt:lpstr>PowerPoint Presentation</vt:lpstr>
      <vt:lpstr>Development Team – Characteristics/Skills</vt:lpstr>
      <vt:lpstr>Development Team – Characteristics/Skills </vt:lpstr>
      <vt:lpstr>Development Team – Characteristics/Skills </vt:lpstr>
      <vt:lpstr>Development Team – Characteristics/Skills </vt:lpstr>
      <vt:lpstr>Development Team – Characteristics/Skills </vt:lpstr>
      <vt:lpstr>Development Team – Characteristics/Skills </vt:lpstr>
      <vt:lpstr>Development Team – Characteristics/Skills </vt:lpstr>
      <vt:lpstr>Development Team – Characteristics/Skills </vt:lpstr>
      <vt:lpstr>Development Team – Characteristics/Skills </vt:lpstr>
      <vt:lpstr>Development Team – Characteristics/Skills </vt:lpstr>
      <vt:lpstr>Development Team – Characteristics/Skills </vt:lpstr>
      <vt:lpstr>Development Team – Characteristics/Skills </vt:lpstr>
      <vt:lpstr>Development Team – Characteristics/Skills </vt:lpstr>
      <vt:lpstr>Development Team – Characteristics/Skills </vt:lpstr>
      <vt:lpstr>Development Team – Characteristics/Skills </vt:lpstr>
      <vt:lpstr>Development Team – Characteristics/Skills </vt:lpstr>
      <vt:lpstr>Development Team – Characteristics/Skills </vt:lpstr>
      <vt:lpstr>Scrum Team Structures</vt:lpstr>
      <vt:lpstr>Scrum Team Structures – Overview </vt:lpstr>
      <vt:lpstr>Scrum Team Structures – Overview </vt:lpstr>
      <vt:lpstr>Scrum Team Structures</vt:lpstr>
      <vt:lpstr>Scrum Team Structures</vt:lpstr>
      <vt:lpstr>Scrum Team Structures</vt:lpstr>
      <vt:lpstr>Scrum Team Structures – Multiple-Team Coordination</vt:lpstr>
      <vt:lpstr>Scrum Team Structures – Multiple-Team Coordination</vt:lpstr>
      <vt:lpstr>Scrum Team Structures – Multiple-Team Coordination</vt:lpstr>
      <vt:lpstr>Scrum Team Structures – Multiple-Team Coordination</vt:lpstr>
      <vt:lpstr>Scrum Team Structures – Multiple-Team Coordination</vt:lpstr>
      <vt:lpstr>Scrum Team Structures – Closing</vt:lpstr>
      <vt:lpstr>Managers</vt:lpstr>
      <vt:lpstr>Managers</vt:lpstr>
      <vt:lpstr>Managers</vt:lpstr>
      <vt:lpstr>Managers</vt:lpstr>
      <vt:lpstr>Managers – Fashioning Teams</vt:lpstr>
      <vt:lpstr>Managers – Fashioning Teams</vt:lpstr>
      <vt:lpstr>Managers – Fashioning Teams</vt:lpstr>
      <vt:lpstr>Managers – Nurturing Teams</vt:lpstr>
      <vt:lpstr>Managers – Nurturing Teams</vt:lpstr>
      <vt:lpstr>Managers – Aligning and Adapting the Environment</vt:lpstr>
      <vt:lpstr>Managers – Aligning and Adapting the Environment</vt:lpstr>
      <vt:lpstr>Managers – Managing Value Creation Flow</vt:lpstr>
      <vt:lpstr>Managers – Managing Value Creation Flow</vt:lpstr>
      <vt:lpstr>Managers – Project Managers</vt:lpstr>
      <vt:lpstr>Managers – Closing</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MGS 425 (S1S) Management of it projects</dc:title>
  <dc:subject/>
  <dc:creator>Mark Hjalmarson</dc:creator>
  <cp:keywords/>
  <dc:description/>
  <cp:lastModifiedBy>Mark Hjalmarson</cp:lastModifiedBy>
  <cp:revision>344</cp:revision>
  <cp:lastPrinted>2016-07-18T17:32:49Z</cp:lastPrinted>
  <dcterms:created xsi:type="dcterms:W3CDTF">2020-01-06T00:15:48Z</dcterms:created>
  <dcterms:modified xsi:type="dcterms:W3CDTF">2021-03-09T01:55:56Z</dcterms:modified>
  <cp:category/>
</cp:coreProperties>
</file>